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2"/>
    <p:sldId id="257" r:id="rId3"/>
    <p:sldId id="271" r:id="rId4"/>
    <p:sldId id="258" r:id="rId5"/>
    <p:sldId id="259" r:id="rId6"/>
    <p:sldId id="267" r:id="rId7"/>
    <p:sldId id="268" r:id="rId8"/>
    <p:sldId id="269" r:id="rId9"/>
    <p:sldId id="260" r:id="rId10"/>
    <p:sldId id="261" r:id="rId11"/>
    <p:sldId id="262" r:id="rId12"/>
    <p:sldId id="263" r:id="rId13"/>
    <p:sldId id="265" r:id="rId14"/>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Gordita" panose="020B0604020202020204" charset="0"/>
      <p:regular r:id="rId20"/>
    </p:embeddedFont>
    <p:embeddedFont>
      <p:font typeface="Gordita Bold" panose="020B0604020202020204" charset="0"/>
      <p:regular r:id="rId21"/>
    </p:embeddedFont>
    <p:embeddedFont>
      <p:font typeface="Poppins" panose="00000500000000000000" pitchFamily="2"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autoAdjust="0"/>
    <p:restoredTop sz="94162" autoAdjust="0"/>
  </p:normalViewPr>
  <p:slideViewPr>
    <p:cSldViewPr>
      <p:cViewPr varScale="1">
        <p:scale>
          <a:sx n="48" d="100"/>
          <a:sy n="48" d="100"/>
        </p:scale>
        <p:origin x="36"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jpeg>
</file>

<file path=ppt/media/image10.png>
</file>

<file path=ppt/media/image11.svg>
</file>

<file path=ppt/media/image12.png>
</file>

<file path=ppt/media/image13.svg>
</file>

<file path=ppt/media/image14.png>
</file>

<file path=ppt/media/image15.png>
</file>

<file path=ppt/media/image16.svg>
</file>

<file path=ppt/media/image17.jpe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jpg>
</file>

<file path=ppt/media/image27.jpeg>
</file>

<file path=ppt/media/image28.png>
</file>

<file path=ppt/media/image29.svg>
</file>

<file path=ppt/media/image3.sv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43.svg>
</file>

<file path=ppt/media/image44.png>
</file>

<file path=ppt/media/image45.svg>
</file>

<file path=ppt/media/image46.jpeg>
</file>

<file path=ppt/media/image47.png>
</file>

<file path=ppt/media/image48.svg>
</file>

<file path=ppt/media/image49.jpeg>
</file>

<file path=ppt/media/image5.svg>
</file>

<file path=ppt/media/image50.jpe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7684EB-CE4B-41B9-97BD-846783FC4E6C}" type="datetimeFigureOut">
              <a:rPr lang="en-US" smtClean="0"/>
              <a:t>9/14/2025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3CC53E-D124-429D-BBA1-DAAFDC992DD0}" type="slidenum">
              <a:rPr lang="en-US" smtClean="0"/>
              <a:t>‹#›</a:t>
            </a:fld>
            <a:endParaRPr lang="en-US"/>
          </a:p>
        </p:txBody>
      </p:sp>
    </p:spTree>
    <p:extLst>
      <p:ext uri="{BB962C8B-B14F-4D97-AF65-F5344CB8AC3E}">
        <p14:creationId xmlns:p14="http://schemas.microsoft.com/office/powerpoint/2010/main" val="719712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a:t>
            </a:r>
            <a:r>
              <a:rPr lang="en-US" b="1" dirty="0"/>
              <a:t>Patrick Benjamin</a:t>
            </a:r>
            <a:r>
              <a:rPr lang="en-US" dirty="0"/>
              <a:t>, and I worked alongside my teammate </a:t>
            </a:r>
            <a:r>
              <a:rPr lang="en-US" b="1" dirty="0"/>
              <a:t>Vera </a:t>
            </a:r>
            <a:r>
              <a:rPr lang="en-US" b="1" dirty="0" err="1"/>
              <a:t>Ubabuike</a:t>
            </a:r>
            <a:r>
              <a:rPr lang="en-US" dirty="0"/>
              <a:t> on this project.</a:t>
            </a:r>
          </a:p>
          <a:p>
            <a:r>
              <a:rPr lang="en-US" dirty="0"/>
              <a:t>The title of our project is </a:t>
            </a:r>
            <a:r>
              <a:rPr lang="en-US" b="1" dirty="0"/>
              <a:t>‘Fake Drug Detection via Pharmacy Sales Analytics.’</a:t>
            </a:r>
            <a:endParaRPr lang="en-US" dirty="0"/>
          </a:p>
          <a:p>
            <a:r>
              <a:rPr lang="en-US" dirty="0"/>
              <a:t>This project is important because fake and substandard drugs pose serious risks to public health, especially in countries like Nigeria where they have led to loss of lives and mistrust in healthcare systems.</a:t>
            </a:r>
          </a:p>
          <a:p>
            <a:r>
              <a:rPr lang="en-US" dirty="0"/>
              <a:t>In this presentation, we will walk you through the </a:t>
            </a:r>
            <a:r>
              <a:rPr lang="en-US" b="1" dirty="0"/>
              <a:t>problem we addressed, our methodology, key findings, and recommendations</a:t>
            </a:r>
            <a:r>
              <a:rPr lang="en-US" dirty="0"/>
              <a:t>. Ultimately, the goal is to show how </a:t>
            </a:r>
            <a:r>
              <a:rPr lang="en-US" b="1" dirty="0"/>
              <a:t>data analytics can be used to detect patterns of fake drugs in the pharmaceutical supply chain.</a:t>
            </a:r>
            <a:r>
              <a:rPr lang="en-US" dirty="0"/>
              <a:t>”</a:t>
            </a:r>
          </a:p>
          <a:p>
            <a:endParaRPr lang="en-US" dirty="0"/>
          </a:p>
        </p:txBody>
      </p:sp>
      <p:sp>
        <p:nvSpPr>
          <p:cNvPr id="4" name="Slide Number Placeholder 3"/>
          <p:cNvSpPr>
            <a:spLocks noGrp="1"/>
          </p:cNvSpPr>
          <p:nvPr>
            <p:ph type="sldNum" sz="quarter" idx="5"/>
          </p:nvPr>
        </p:nvSpPr>
        <p:spPr/>
        <p:txBody>
          <a:bodyPr/>
          <a:lstStyle/>
          <a:p>
            <a:fld id="{313CC53E-D124-429D-BBA1-DAAFDC992DD0}" type="slidenum">
              <a:rPr lang="en-US" smtClean="0"/>
              <a:t>1</a:t>
            </a:fld>
            <a:endParaRPr lang="en-US"/>
          </a:p>
        </p:txBody>
      </p:sp>
    </p:spTree>
    <p:extLst>
      <p:ext uri="{BB962C8B-B14F-4D97-AF65-F5344CB8AC3E}">
        <p14:creationId xmlns:p14="http://schemas.microsoft.com/office/powerpoint/2010/main" val="957851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implementation plan is phased, starting with short-term actions like rolling out the dashboard and focusing on the riskiest suppliers and pharmacies.</a:t>
            </a:r>
          </a:p>
          <a:p>
            <a:r>
              <a:rPr lang="en-US" dirty="0"/>
              <a:t>Within the first year, the goal is to stabilize the system, introduce awareness campaigns, and refine the model using real-world data.</a:t>
            </a:r>
          </a:p>
          <a:p>
            <a:r>
              <a:rPr lang="en-US" dirty="0"/>
              <a:t>Over the next 1–2 years, we aim to scale this system into a national-level drug traceability and AI-powered monitoring tool.</a:t>
            </a:r>
          </a:p>
          <a:p>
            <a:r>
              <a:rPr lang="en-US" dirty="0"/>
              <a:t>To achieve this, resources like infrastructure, skilled personnel, and financial backing are essential.</a:t>
            </a:r>
          </a:p>
          <a:p>
            <a:r>
              <a:rPr lang="en-US" dirty="0"/>
              <a:t>Collaboration across government, private pharmacies, technology providers, and consumers will be key to the project’s success.</a:t>
            </a:r>
          </a:p>
          <a:p>
            <a:endParaRPr lang="en-US" dirty="0"/>
          </a:p>
        </p:txBody>
      </p:sp>
      <p:sp>
        <p:nvSpPr>
          <p:cNvPr id="4" name="Slide Number Placeholder 3"/>
          <p:cNvSpPr>
            <a:spLocks noGrp="1"/>
          </p:cNvSpPr>
          <p:nvPr>
            <p:ph type="sldNum" sz="quarter" idx="5"/>
          </p:nvPr>
        </p:nvSpPr>
        <p:spPr/>
        <p:txBody>
          <a:bodyPr/>
          <a:lstStyle/>
          <a:p>
            <a:fld id="{313CC53E-D124-429D-BBA1-DAAFDC992DD0}" type="slidenum">
              <a:rPr lang="en-US" smtClean="0"/>
              <a:t>10</a:t>
            </a:fld>
            <a:endParaRPr lang="en-US"/>
          </a:p>
        </p:txBody>
      </p:sp>
    </p:spTree>
    <p:extLst>
      <p:ext uri="{BB962C8B-B14F-4D97-AF65-F5344CB8AC3E}">
        <p14:creationId xmlns:p14="http://schemas.microsoft.com/office/powerpoint/2010/main" val="12568226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this project shows that </a:t>
            </a:r>
            <a:r>
              <a:rPr lang="en-US" b="1" dirty="0"/>
              <a:t>anomaly detection</a:t>
            </a:r>
            <a:r>
              <a:rPr lang="en-US" dirty="0"/>
              <a:t> can be an effective tool to safeguard communities against fake drugs.</a:t>
            </a:r>
          </a:p>
          <a:p>
            <a:r>
              <a:rPr lang="en-US" dirty="0"/>
              <a:t>Our analysis revealed how pharmacies, suppliers, and sales patterns can expose hidden risks.</a:t>
            </a:r>
          </a:p>
          <a:p>
            <a:r>
              <a:rPr lang="en-US" dirty="0"/>
              <a:t>The dashboard not only provides visibility but also empowers stakeholders to take </a:t>
            </a:r>
            <a:r>
              <a:rPr lang="en-US" b="1" dirty="0"/>
              <a:t>timely action</a:t>
            </a:r>
            <a:r>
              <a:rPr lang="en-US" dirty="0"/>
              <a:t>.</a:t>
            </a:r>
          </a:p>
          <a:p>
            <a:r>
              <a:rPr lang="en-US" dirty="0"/>
              <a:t>Most importantly, solving this challenge requires a </a:t>
            </a:r>
            <a:r>
              <a:rPr lang="en-US" b="1" dirty="0"/>
              <a:t>joint effort, </a:t>
            </a:r>
            <a:r>
              <a:rPr lang="en-US" dirty="0"/>
              <a:t> regulators to enforce rules, pharmacies and suppliers to maintain integrity, and technology to monitor in real-time.</a:t>
            </a:r>
          </a:p>
          <a:p>
            <a:r>
              <a:rPr lang="en-US" dirty="0"/>
              <a:t>With this approach, we take a significant step toward ensuring safer access to medicines.</a:t>
            </a:r>
          </a:p>
          <a:p>
            <a:endParaRPr lang="en-US" dirty="0"/>
          </a:p>
        </p:txBody>
      </p:sp>
      <p:sp>
        <p:nvSpPr>
          <p:cNvPr id="4" name="Slide Number Placeholder 3"/>
          <p:cNvSpPr>
            <a:spLocks noGrp="1"/>
          </p:cNvSpPr>
          <p:nvPr>
            <p:ph type="sldNum" sz="quarter" idx="5"/>
          </p:nvPr>
        </p:nvSpPr>
        <p:spPr/>
        <p:txBody>
          <a:bodyPr/>
          <a:lstStyle/>
          <a:p>
            <a:fld id="{313CC53E-D124-429D-BBA1-DAAFDC992DD0}" type="slidenum">
              <a:rPr lang="en-US" smtClean="0"/>
              <a:t>11</a:t>
            </a:fld>
            <a:endParaRPr lang="en-US"/>
          </a:p>
        </p:txBody>
      </p:sp>
    </p:spTree>
    <p:extLst>
      <p:ext uri="{BB962C8B-B14F-4D97-AF65-F5344CB8AC3E}">
        <p14:creationId xmlns:p14="http://schemas.microsoft.com/office/powerpoint/2010/main" val="1498922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many parts of the world, fake and substandard drugs are still finding their way into pharmacies and to patients. The issue here isn’t just about missing data or modeling complexity, the issue is  that fake drugs can contain harmful or ineffective substances, and substandard ones are often expired or come from unreliable channels. The impact is twofold: people’s health is put at serious risk, and there’s also a significant financial cost for both patients and legitimate businesses.</a:t>
            </a:r>
          </a:p>
        </p:txBody>
      </p:sp>
      <p:sp>
        <p:nvSpPr>
          <p:cNvPr id="4" name="Slide Number Placeholder 3"/>
          <p:cNvSpPr>
            <a:spLocks noGrp="1"/>
          </p:cNvSpPr>
          <p:nvPr>
            <p:ph type="sldNum" sz="quarter" idx="5"/>
          </p:nvPr>
        </p:nvSpPr>
        <p:spPr/>
        <p:txBody>
          <a:bodyPr/>
          <a:lstStyle/>
          <a:p>
            <a:fld id="{313CC53E-D124-429D-BBA1-DAAFDC992DD0}" type="slidenum">
              <a:rPr lang="en-US" smtClean="0"/>
              <a:t>2</a:t>
            </a:fld>
            <a:endParaRPr lang="en-US"/>
          </a:p>
        </p:txBody>
      </p:sp>
    </p:spTree>
    <p:extLst>
      <p:ext uri="{BB962C8B-B14F-4D97-AF65-F5344CB8AC3E}">
        <p14:creationId xmlns:p14="http://schemas.microsoft.com/office/powerpoint/2010/main" val="2010886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2023, NAFDAC made headlines after seizing </a:t>
            </a:r>
            <a:r>
              <a:rPr lang="en-US" b="1" dirty="0"/>
              <a:t>₦1.2 billion worth of fake malaria drugs in Lagos</a:t>
            </a:r>
            <a:r>
              <a:rPr lang="en-US" dirty="0"/>
              <a:t>, as reported by Punch Newspapers.</a:t>
            </a:r>
          </a:p>
          <a:p>
            <a:r>
              <a:rPr lang="en-US" dirty="0"/>
              <a:t>On the </a:t>
            </a:r>
            <a:r>
              <a:rPr lang="en-US" b="1" dirty="0"/>
              <a:t>left image</a:t>
            </a:r>
            <a:r>
              <a:rPr lang="en-US" dirty="0"/>
              <a:t>, you can see enforcement officials during the raid, where cartons of counterfeit medicines were discovered in a warehouse. This shows the </a:t>
            </a:r>
            <a:r>
              <a:rPr lang="en-US" b="1" dirty="0"/>
              <a:t>scale of the distribution network</a:t>
            </a:r>
            <a:r>
              <a:rPr lang="en-US" dirty="0"/>
              <a:t> — fake drugs are not just small street-level sales, they are often stored and distributed in bulk.</a:t>
            </a:r>
          </a:p>
          <a:p>
            <a:r>
              <a:rPr lang="en-US" dirty="0"/>
              <a:t>On the </a:t>
            </a:r>
            <a:r>
              <a:rPr lang="en-US" b="1" dirty="0"/>
              <a:t>right image</a:t>
            </a:r>
            <a:r>
              <a:rPr lang="en-US" dirty="0"/>
              <a:t>, from Think Global Health/Reuters, we see a closer look at the </a:t>
            </a:r>
            <a:r>
              <a:rPr lang="en-US" b="1" dirty="0"/>
              <a:t>seized counterfeit malaria drugs</a:t>
            </a:r>
            <a:r>
              <a:rPr lang="en-US" dirty="0"/>
              <a:t>. These medicines, which many Nigerians rely on, were completely ineffective and potentially harmful.</a:t>
            </a:r>
          </a:p>
          <a:p>
            <a:r>
              <a:rPr lang="en-US" dirty="0"/>
              <a:t>This incident is a clear reminder that fake drugs are not just a theoretical risk, they are </a:t>
            </a:r>
            <a:r>
              <a:rPr lang="en-US" b="1" dirty="0"/>
              <a:t>already infiltrating markets in Lagos</a:t>
            </a:r>
            <a:r>
              <a:rPr lang="en-US" dirty="0"/>
              <a:t> and putting lives at risk. It underscores why detection systems like ours are critical to protect patients, pharmacies, and healthcare systems.”</a:t>
            </a:r>
          </a:p>
          <a:p>
            <a:endParaRPr lang="en-US" dirty="0"/>
          </a:p>
        </p:txBody>
      </p:sp>
      <p:sp>
        <p:nvSpPr>
          <p:cNvPr id="4" name="Slide Number Placeholder 3"/>
          <p:cNvSpPr>
            <a:spLocks noGrp="1"/>
          </p:cNvSpPr>
          <p:nvPr>
            <p:ph type="sldNum" sz="quarter" idx="5"/>
          </p:nvPr>
        </p:nvSpPr>
        <p:spPr/>
        <p:txBody>
          <a:bodyPr/>
          <a:lstStyle/>
          <a:p>
            <a:fld id="{313CC53E-D124-429D-BBA1-DAAFDC992DD0}" type="slidenum">
              <a:rPr lang="en-US" smtClean="0"/>
              <a:t>3</a:t>
            </a:fld>
            <a:endParaRPr lang="en-US"/>
          </a:p>
        </p:txBody>
      </p:sp>
    </p:spTree>
    <p:extLst>
      <p:ext uri="{BB962C8B-B14F-4D97-AF65-F5344CB8AC3E}">
        <p14:creationId xmlns:p14="http://schemas.microsoft.com/office/powerpoint/2010/main" val="3607625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objective of this project is to build an intelligent system that can automatically detect potential fake or substandard drugs in the supply chain. We do this by applying anomaly detection techniques that can flag unusual patterns across pharmacies, suppliers, and drug batches. Beyond that, the secondary goal is to engineer meaningful risk features, like unusual discounts, rare brands, or near-expiry drugs, and to present the results in a user-friendly dashboard that supports both analysts and decision-makers</a:t>
            </a:r>
          </a:p>
        </p:txBody>
      </p:sp>
      <p:sp>
        <p:nvSpPr>
          <p:cNvPr id="4" name="Slide Number Placeholder 3"/>
          <p:cNvSpPr>
            <a:spLocks noGrp="1"/>
          </p:cNvSpPr>
          <p:nvPr>
            <p:ph type="sldNum" sz="quarter" idx="5"/>
          </p:nvPr>
        </p:nvSpPr>
        <p:spPr/>
        <p:txBody>
          <a:bodyPr/>
          <a:lstStyle/>
          <a:p>
            <a:fld id="{313CC53E-D124-429D-BBA1-DAAFDC992DD0}" type="slidenum">
              <a:rPr lang="en-US" smtClean="0"/>
              <a:t>4</a:t>
            </a:fld>
            <a:endParaRPr lang="en-US"/>
          </a:p>
        </p:txBody>
      </p:sp>
    </p:spTree>
    <p:extLst>
      <p:ext uri="{BB962C8B-B14F-4D97-AF65-F5344CB8AC3E}">
        <p14:creationId xmlns:p14="http://schemas.microsoft.com/office/powerpoint/2010/main" val="1753704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highlights market dynamics.</a:t>
            </a:r>
          </a:p>
          <a:p>
            <a:r>
              <a:rPr lang="en-US" dirty="0"/>
              <a:t>On the left, we see that most brands like BioCare, </a:t>
            </a:r>
            <a:r>
              <a:rPr lang="en-US" dirty="0" err="1"/>
              <a:t>MediPlus</a:t>
            </a:r>
            <a:r>
              <a:rPr lang="en-US" dirty="0"/>
              <a:t>, and </a:t>
            </a:r>
            <a:r>
              <a:rPr lang="en-US" dirty="0" err="1"/>
              <a:t>PharmaTrust</a:t>
            </a:r>
            <a:r>
              <a:rPr lang="en-US" dirty="0"/>
              <a:t> cluster around a similar median price, but the wide range of outliers hints at possible counterfeit penetration.</a:t>
            </a:r>
          </a:p>
          <a:p>
            <a:r>
              <a:rPr lang="en-US" dirty="0"/>
              <a:t>On the right, we observe that Jones Inc dominates supply with ~650 transactions, followed by a few others. High-volume suppliers are critical checkpoints for fraud detection since anomalies can be hidden within their bulk sales.</a:t>
            </a:r>
          </a:p>
          <a:p>
            <a:endParaRPr lang="en-US" dirty="0"/>
          </a:p>
        </p:txBody>
      </p:sp>
      <p:sp>
        <p:nvSpPr>
          <p:cNvPr id="4" name="Slide Number Placeholder 3"/>
          <p:cNvSpPr>
            <a:spLocks noGrp="1"/>
          </p:cNvSpPr>
          <p:nvPr>
            <p:ph type="sldNum" sz="quarter" idx="5"/>
          </p:nvPr>
        </p:nvSpPr>
        <p:spPr/>
        <p:txBody>
          <a:bodyPr/>
          <a:lstStyle/>
          <a:p>
            <a:fld id="{313CC53E-D124-429D-BBA1-DAAFDC992DD0}" type="slidenum">
              <a:rPr lang="en-US" smtClean="0"/>
              <a:t>5</a:t>
            </a:fld>
            <a:endParaRPr lang="en-US"/>
          </a:p>
        </p:txBody>
      </p:sp>
    </p:spTree>
    <p:extLst>
      <p:ext uri="{BB962C8B-B14F-4D97-AF65-F5344CB8AC3E}">
        <p14:creationId xmlns:p14="http://schemas.microsoft.com/office/powerpoint/2010/main" val="39491869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Urban and rural markets show nearly identical transaction volumes, meaning risks aren’t confined to one market type.</a:t>
            </a:r>
          </a:p>
          <a:p>
            <a:r>
              <a:rPr lang="en-US" dirty="0"/>
              <a:t>Rare brands, like “Unknown,” are particularly vulnerable. With little sales history, they can easily be used as vehicles for fake or substandard drugs.</a:t>
            </a:r>
          </a:p>
        </p:txBody>
      </p:sp>
      <p:sp>
        <p:nvSpPr>
          <p:cNvPr id="4" name="Slide Number Placeholder 3"/>
          <p:cNvSpPr>
            <a:spLocks noGrp="1"/>
          </p:cNvSpPr>
          <p:nvPr>
            <p:ph type="sldNum" sz="quarter" idx="5"/>
          </p:nvPr>
        </p:nvSpPr>
        <p:spPr/>
        <p:txBody>
          <a:bodyPr/>
          <a:lstStyle/>
          <a:p>
            <a:fld id="{313CC53E-D124-429D-BBA1-DAAFDC992DD0}" type="slidenum">
              <a:rPr lang="en-US" smtClean="0"/>
              <a:t>6</a:t>
            </a:fld>
            <a:endParaRPr lang="en-US"/>
          </a:p>
        </p:txBody>
      </p:sp>
    </p:spTree>
    <p:extLst>
      <p:ext uri="{BB962C8B-B14F-4D97-AF65-F5344CB8AC3E}">
        <p14:creationId xmlns:p14="http://schemas.microsoft.com/office/powerpoint/2010/main" val="4736179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Risk scores aggregate multiple red flags (discounts, expiry, suspicious channels, rare brands).</a:t>
            </a:r>
          </a:p>
          <a:p>
            <a:r>
              <a:rPr lang="en-US" dirty="0"/>
              <a:t>Pharmacies like Rodriguez-Graham and </a:t>
            </a:r>
            <a:r>
              <a:rPr lang="en-US" dirty="0" err="1"/>
              <a:t>Gruzman</a:t>
            </a:r>
            <a:r>
              <a:rPr lang="en-US" dirty="0"/>
              <a:t> stand out with consistently high scores.</a:t>
            </a:r>
          </a:p>
          <a:p>
            <a:r>
              <a:rPr lang="en-US" dirty="0"/>
              <a:t>On the supplier side, Russell Group and </a:t>
            </a:r>
            <a:r>
              <a:rPr lang="en-US" dirty="0" err="1"/>
              <a:t>Mortion</a:t>
            </a:r>
            <a:r>
              <a:rPr lang="en-US" dirty="0"/>
              <a:t>-Chase top the chart, showing recurring links to risk patterns.</a:t>
            </a:r>
          </a:p>
          <a:p>
            <a:endParaRPr lang="en-US" dirty="0"/>
          </a:p>
        </p:txBody>
      </p:sp>
      <p:sp>
        <p:nvSpPr>
          <p:cNvPr id="4" name="Slide Number Placeholder 3"/>
          <p:cNvSpPr>
            <a:spLocks noGrp="1"/>
          </p:cNvSpPr>
          <p:nvPr>
            <p:ph type="sldNum" sz="quarter" idx="5"/>
          </p:nvPr>
        </p:nvSpPr>
        <p:spPr/>
        <p:txBody>
          <a:bodyPr/>
          <a:lstStyle/>
          <a:p>
            <a:fld id="{313CC53E-D124-429D-BBA1-DAAFDC992DD0}" type="slidenum">
              <a:rPr lang="en-US" smtClean="0"/>
              <a:t>7</a:t>
            </a:fld>
            <a:endParaRPr lang="en-US"/>
          </a:p>
        </p:txBody>
      </p:sp>
    </p:spTree>
    <p:extLst>
      <p:ext uri="{BB962C8B-B14F-4D97-AF65-F5344CB8AC3E}">
        <p14:creationId xmlns:p14="http://schemas.microsoft.com/office/powerpoint/2010/main" val="11602763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Top 10 Suspicious Pharmacies:</a:t>
            </a:r>
            <a:br>
              <a:rPr lang="en-US" dirty="0"/>
            </a:br>
            <a:r>
              <a:rPr lang="en-US" dirty="0" err="1"/>
              <a:t>Gracia</a:t>
            </a:r>
            <a:r>
              <a:rPr lang="en-US" dirty="0"/>
              <a:t>-James Pharmacy stands out with </a:t>
            </a:r>
            <a:r>
              <a:rPr lang="en-US" b="1" dirty="0"/>
              <a:t>22 flagged anomalies</a:t>
            </a:r>
            <a:r>
              <a:rPr lang="en-US" dirty="0"/>
              <a:t>, signaling repeated suspicious activity. An </a:t>
            </a:r>
            <a:r>
              <a:rPr lang="en-US" b="1" dirty="0"/>
              <a:t>unknown pharmacy</a:t>
            </a:r>
            <a:r>
              <a:rPr lang="en-US" dirty="0"/>
              <a:t> follows with 18 anomalies, showing potential risks in unregistered outlets. Blake and Son, and Rodriguez-Graham pharmacies each have 9 anomalies.</a:t>
            </a:r>
          </a:p>
          <a:p>
            <a:r>
              <a:rPr lang="en-US" b="1" dirty="0"/>
              <a:t>Top 10 Suspicious Suppliers:</a:t>
            </a:r>
            <a:br>
              <a:rPr lang="en-US" dirty="0"/>
            </a:br>
            <a:r>
              <a:rPr lang="en-US" dirty="0"/>
              <a:t>Novak PLC dominates with </a:t>
            </a:r>
            <a:r>
              <a:rPr lang="en-US" b="1" dirty="0"/>
              <a:t>30 flagged anomalies</a:t>
            </a:r>
            <a:r>
              <a:rPr lang="en-US" dirty="0"/>
              <a:t>, significantly higher than the rest. </a:t>
            </a:r>
            <a:r>
              <a:rPr lang="en-US" dirty="0" err="1"/>
              <a:t>Hansley</a:t>
            </a:r>
            <a:r>
              <a:rPr lang="en-US" dirty="0"/>
              <a:t>, Powell, and David Suppliers follow with 10. This suggests Novak PLC may be a critical node in fake or substandard drug distribution.</a:t>
            </a:r>
          </a:p>
          <a:p>
            <a:r>
              <a:rPr lang="en-US" b="1" dirty="0"/>
              <a:t>Pharmacies Selling at Unusually Low Prices:</a:t>
            </a:r>
            <a:br>
              <a:rPr lang="en-US" dirty="0"/>
            </a:br>
            <a:r>
              <a:rPr lang="en-US" dirty="0"/>
              <a:t>Price anomalies often hint at fake drugs. Rodriguez-Graham sells with the lowest price ratio (</a:t>
            </a:r>
            <a:r>
              <a:rPr lang="en-US" b="1" dirty="0"/>
              <a:t>0.916</a:t>
            </a:r>
            <a:r>
              <a:rPr lang="en-US" dirty="0"/>
              <a:t>), followed by Harrell LLC (</a:t>
            </a:r>
            <a:r>
              <a:rPr lang="en-US" b="1" dirty="0"/>
              <a:t>0.934</a:t>
            </a:r>
            <a:r>
              <a:rPr lang="en-US" dirty="0"/>
              <a:t>) and </a:t>
            </a:r>
            <a:r>
              <a:rPr lang="en-US" dirty="0" err="1"/>
              <a:t>Gracia</a:t>
            </a:r>
            <a:r>
              <a:rPr lang="en-US" dirty="0"/>
              <a:t>-James (</a:t>
            </a:r>
            <a:r>
              <a:rPr lang="en-US" b="1" dirty="0"/>
              <a:t>0.939</a:t>
            </a:r>
            <a:r>
              <a:rPr lang="en-US" dirty="0"/>
              <a:t>). These price discrepancies compared to brand averages indicate risk.</a:t>
            </a:r>
          </a:p>
          <a:p>
            <a:r>
              <a:rPr lang="en-US" b="1" dirty="0"/>
              <a:t>Top Brands by Sales Volume:</a:t>
            </a:r>
            <a:br>
              <a:rPr lang="en-US" dirty="0"/>
            </a:br>
            <a:r>
              <a:rPr lang="en-US" dirty="0" err="1"/>
              <a:t>MediPlus</a:t>
            </a:r>
            <a:r>
              <a:rPr lang="en-US" dirty="0"/>
              <a:t> (</a:t>
            </a:r>
            <a:r>
              <a:rPr lang="en-US" b="1" dirty="0"/>
              <a:t>128,228 units</a:t>
            </a:r>
            <a:r>
              <a:rPr lang="en-US" dirty="0"/>
              <a:t>), </a:t>
            </a:r>
            <a:r>
              <a:rPr lang="en-US" dirty="0" err="1"/>
              <a:t>PharmaTrust</a:t>
            </a:r>
            <a:r>
              <a:rPr lang="en-US" dirty="0"/>
              <a:t> (</a:t>
            </a:r>
            <a:r>
              <a:rPr lang="en-US" b="1" dirty="0"/>
              <a:t>127,929</a:t>
            </a:r>
            <a:r>
              <a:rPr lang="en-US" dirty="0"/>
              <a:t>), and </a:t>
            </a:r>
            <a:r>
              <a:rPr lang="en-US" dirty="0" err="1"/>
              <a:t>HealthFirst</a:t>
            </a:r>
            <a:r>
              <a:rPr lang="en-US" dirty="0"/>
              <a:t> (</a:t>
            </a:r>
            <a:r>
              <a:rPr lang="en-US" b="1" dirty="0"/>
              <a:t>126,768</a:t>
            </a:r>
            <a:r>
              <a:rPr lang="en-US" dirty="0"/>
              <a:t>) dominate. Large volumes in certain brands make them attractive targets for counterfeiters since fake products can blend into the market more easily.</a:t>
            </a:r>
          </a:p>
          <a:p>
            <a:r>
              <a:rPr lang="en-US" b="1" dirty="0"/>
              <a:t>Near Expiry vs Normal Drugs:</a:t>
            </a:r>
            <a:br>
              <a:rPr lang="en-US" dirty="0"/>
            </a:br>
            <a:r>
              <a:rPr lang="en-US" dirty="0"/>
              <a:t>A concerning </a:t>
            </a:r>
            <a:r>
              <a:rPr lang="en-US" b="1" dirty="0"/>
              <a:t>31% of drugs are near expiry</a:t>
            </a:r>
            <a:r>
              <a:rPr lang="en-US" dirty="0"/>
              <a:t>, compared to 69% normal stock. This indicates a potential risk of expired or nearly expired drugs being pushed into the market, either to clear stock quickly or as a cover for counterfeit products.</a:t>
            </a:r>
          </a:p>
          <a:p>
            <a:endParaRPr lang="en-US" dirty="0"/>
          </a:p>
        </p:txBody>
      </p:sp>
      <p:sp>
        <p:nvSpPr>
          <p:cNvPr id="4" name="Slide Number Placeholder 3"/>
          <p:cNvSpPr>
            <a:spLocks noGrp="1"/>
          </p:cNvSpPr>
          <p:nvPr>
            <p:ph type="sldNum" sz="quarter" idx="5"/>
          </p:nvPr>
        </p:nvSpPr>
        <p:spPr/>
        <p:txBody>
          <a:bodyPr/>
          <a:lstStyle/>
          <a:p>
            <a:fld id="{313CC53E-D124-429D-BBA1-DAAFDC992DD0}" type="slidenum">
              <a:rPr lang="en-US" smtClean="0"/>
              <a:t>8</a:t>
            </a:fld>
            <a:endParaRPr lang="en-US"/>
          </a:p>
        </p:txBody>
      </p:sp>
    </p:spTree>
    <p:extLst>
      <p:ext uri="{BB962C8B-B14F-4D97-AF65-F5344CB8AC3E}">
        <p14:creationId xmlns:p14="http://schemas.microsoft.com/office/powerpoint/2010/main" val="21766174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short term, the priority is monitoring and containment — focusing on pharmacies and suppliers with the highest anomalies, and tightening control over near-expiry or heavily discounted drugs.</a:t>
            </a:r>
          </a:p>
          <a:p>
            <a:r>
              <a:rPr lang="en-US" dirty="0"/>
              <a:t>Customer awareness also plays a crucial role, as fake drugs often slip through due to low public knowledge.</a:t>
            </a:r>
          </a:p>
          <a:p>
            <a:r>
              <a:rPr lang="en-US" dirty="0"/>
              <a:t>In the long term, systemic reforms are needed: digital traceability to monitor drug flow from manufacturer to pharmacy, stronger supplier regulation, and the integration of AI-driven tools like the one we developed to provide continuous surveillance.</a:t>
            </a:r>
          </a:p>
          <a:p>
            <a:r>
              <a:rPr lang="en-US" dirty="0"/>
              <a:t>A combined short-term and long-term approach will ensure both immediate risk reduction and sustainable protection against fake or substandard drugs.</a:t>
            </a:r>
          </a:p>
          <a:p>
            <a:endParaRPr lang="en-US" dirty="0"/>
          </a:p>
        </p:txBody>
      </p:sp>
      <p:sp>
        <p:nvSpPr>
          <p:cNvPr id="4" name="Slide Number Placeholder 3"/>
          <p:cNvSpPr>
            <a:spLocks noGrp="1"/>
          </p:cNvSpPr>
          <p:nvPr>
            <p:ph type="sldNum" sz="quarter" idx="5"/>
          </p:nvPr>
        </p:nvSpPr>
        <p:spPr/>
        <p:txBody>
          <a:bodyPr/>
          <a:lstStyle/>
          <a:p>
            <a:fld id="{313CC53E-D124-429D-BBA1-DAAFDC992DD0}" type="slidenum">
              <a:rPr lang="en-US" smtClean="0"/>
              <a:t>9</a:t>
            </a:fld>
            <a:endParaRPr lang="en-US"/>
          </a:p>
        </p:txBody>
      </p:sp>
    </p:spTree>
    <p:extLst>
      <p:ext uri="{BB962C8B-B14F-4D97-AF65-F5344CB8AC3E}">
        <p14:creationId xmlns:p14="http://schemas.microsoft.com/office/powerpoint/2010/main" val="9726943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svg"/><Relationship Id="rId3" Type="http://schemas.openxmlformats.org/officeDocument/2006/relationships/image" Target="../media/image1.jpeg"/><Relationship Id="rId7" Type="http://schemas.openxmlformats.org/officeDocument/2006/relationships/image" Target="../media/image5.svg"/><Relationship Id="rId12"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jpeg"/><Relationship Id="rId5" Type="http://schemas.openxmlformats.org/officeDocument/2006/relationships/image" Target="../media/image3.svg"/><Relationship Id="rId15" Type="http://schemas.openxmlformats.org/officeDocument/2006/relationships/image" Target="../media/image13.svg"/><Relationship Id="rId10" Type="http://schemas.openxmlformats.org/officeDocument/2006/relationships/image" Target="../media/image8.jpeg"/><Relationship Id="rId4" Type="http://schemas.openxmlformats.org/officeDocument/2006/relationships/image" Target="../media/image2.png"/><Relationship Id="rId9" Type="http://schemas.openxmlformats.org/officeDocument/2006/relationships/image" Target="../media/image7.svg"/><Relationship Id="rId1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16.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1.sv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8" Type="http://schemas.openxmlformats.org/officeDocument/2006/relationships/image" Target="../media/image46.jpeg"/><Relationship Id="rId3" Type="http://schemas.openxmlformats.org/officeDocument/2006/relationships/image" Target="../media/image1.jpeg"/><Relationship Id="rId7" Type="http://schemas.openxmlformats.org/officeDocument/2006/relationships/image" Target="../media/image45.sv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44.png"/><Relationship Id="rId5" Type="http://schemas.openxmlformats.org/officeDocument/2006/relationships/image" Target="../media/image43.svg"/><Relationship Id="rId4" Type="http://schemas.openxmlformats.org/officeDocument/2006/relationships/image" Target="../media/image42.png"/></Relationships>
</file>

<file path=ppt/slides/_rels/slide12.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47.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48.svg"/><Relationship Id="rId9" Type="http://schemas.openxmlformats.org/officeDocument/2006/relationships/hyperlink" Target="https://www.channelstv.com/2025/09/12/photos-nafdac-seizes-%E2%82%A61-2bn-worth-of-fake-drugs-in-lagos/?utm_source=chatgpt.com" TargetMode="External"/></Relationships>
</file>

<file path=ppt/slides/_rels/slide13.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50.jpeg"/><Relationship Id="rId4" Type="http://schemas.openxmlformats.org/officeDocument/2006/relationships/image" Target="../media/image3.svg"/><Relationship Id="rId9" Type="http://schemas.openxmlformats.org/officeDocument/2006/relationships/image" Target="../media/image49.jpeg"/><Relationship Id="rId14" Type="http://schemas.openxmlformats.org/officeDocument/2006/relationships/image" Target="../media/image13.svg"/></Relationships>
</file>

<file path=ppt/slides/_rels/slide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1.jpe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7.jpeg"/><Relationship Id="rId5" Type="http://schemas.openxmlformats.org/officeDocument/2006/relationships/image" Target="../media/image16.sv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jpeg"/><Relationship Id="rId3" Type="http://schemas.openxmlformats.org/officeDocument/2006/relationships/image" Target="../media/image1.jpeg"/><Relationship Id="rId7" Type="http://schemas.openxmlformats.org/officeDocument/2006/relationships/image" Target="../media/image21.svg"/><Relationship Id="rId12" Type="http://schemas.openxmlformats.org/officeDocument/2006/relationships/image" Target="../media/image26.jp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20.png"/><Relationship Id="rId11" Type="http://schemas.openxmlformats.org/officeDocument/2006/relationships/image" Target="../media/image25.svg"/><Relationship Id="rId5" Type="http://schemas.openxmlformats.org/officeDocument/2006/relationships/image" Target="../media/image19.sv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sv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29.svg"/><Relationship Id="rId12" Type="http://schemas.openxmlformats.org/officeDocument/2006/relationships/image" Target="../media/image11.sv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8.png"/><Relationship Id="rId11" Type="http://schemas.openxmlformats.org/officeDocument/2006/relationships/image" Target="../media/image10.png"/><Relationship Id="rId5" Type="http://schemas.openxmlformats.org/officeDocument/2006/relationships/image" Target="../media/image16.svg"/><Relationship Id="rId10" Type="http://schemas.openxmlformats.org/officeDocument/2006/relationships/image" Target="../media/image30.jpeg"/><Relationship Id="rId4" Type="http://schemas.openxmlformats.org/officeDocument/2006/relationships/image" Target="../media/image15.png"/><Relationship Id="rId9" Type="http://schemas.openxmlformats.org/officeDocument/2006/relationships/image" Target="../media/image7.svg"/></Relationships>
</file>

<file path=ppt/slides/_rels/slide5.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2.png"/><Relationship Id="rId3" Type="http://schemas.openxmlformats.org/officeDocument/2006/relationships/image" Target="../media/image1.jpeg"/><Relationship Id="rId7" Type="http://schemas.openxmlformats.org/officeDocument/2006/relationships/image" Target="../media/image16.svg"/><Relationship Id="rId12"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11.svg"/><Relationship Id="rId5" Type="http://schemas.openxmlformats.org/officeDocument/2006/relationships/image" Target="../media/image7.svg"/><Relationship Id="rId10" Type="http://schemas.openxmlformats.org/officeDocument/2006/relationships/image" Target="../media/image10.png"/><Relationship Id="rId4" Type="http://schemas.openxmlformats.org/officeDocument/2006/relationships/image" Target="../media/image6.png"/><Relationship Id="rId9" Type="http://schemas.openxmlformats.org/officeDocument/2006/relationships/image" Target="../media/image29.svg"/></Relationships>
</file>

<file path=ppt/slides/_rels/slide6.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1.jpeg"/><Relationship Id="rId7" Type="http://schemas.openxmlformats.org/officeDocument/2006/relationships/image" Target="../media/image16.svg"/><Relationship Id="rId12" Type="http://schemas.openxmlformats.org/officeDocument/2006/relationships/image" Target="../media/image3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11.svg"/><Relationship Id="rId5" Type="http://schemas.openxmlformats.org/officeDocument/2006/relationships/image" Target="../media/image7.svg"/><Relationship Id="rId10" Type="http://schemas.openxmlformats.org/officeDocument/2006/relationships/image" Target="../media/image10.png"/><Relationship Id="rId4" Type="http://schemas.openxmlformats.org/officeDocument/2006/relationships/image" Target="../media/image6.png"/><Relationship Id="rId9" Type="http://schemas.openxmlformats.org/officeDocument/2006/relationships/image" Target="../media/image29.svg"/></Relationships>
</file>

<file path=ppt/slides/_rels/slide7.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5.png"/><Relationship Id="rId3" Type="http://schemas.openxmlformats.org/officeDocument/2006/relationships/image" Target="../media/image1.jpeg"/><Relationship Id="rId7" Type="http://schemas.openxmlformats.org/officeDocument/2006/relationships/image" Target="../media/image16.svg"/><Relationship Id="rId12"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11.svg"/><Relationship Id="rId5" Type="http://schemas.openxmlformats.org/officeDocument/2006/relationships/image" Target="../media/image7.svg"/><Relationship Id="rId10" Type="http://schemas.openxmlformats.org/officeDocument/2006/relationships/image" Target="../media/image10.png"/><Relationship Id="rId4" Type="http://schemas.openxmlformats.org/officeDocument/2006/relationships/image" Target="../media/image6.png"/><Relationship Id="rId9" Type="http://schemas.openxmlformats.org/officeDocument/2006/relationships/image" Target="../media/image29.svg"/></Relationships>
</file>

<file path=ppt/slides/_rels/slide8.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7.png"/><Relationship Id="rId3" Type="http://schemas.openxmlformats.org/officeDocument/2006/relationships/image" Target="../media/image1.jpeg"/><Relationship Id="rId7" Type="http://schemas.openxmlformats.org/officeDocument/2006/relationships/image" Target="../media/image16.svg"/><Relationship Id="rId12" Type="http://schemas.openxmlformats.org/officeDocument/2006/relationships/image" Target="../media/image36.png"/><Relationship Id="rId2" Type="http://schemas.openxmlformats.org/officeDocument/2006/relationships/notesSlide" Target="../notesSlides/notesSlide8.xml"/><Relationship Id="rId16" Type="http://schemas.openxmlformats.org/officeDocument/2006/relationships/image" Target="../media/image40.png"/><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11.svg"/><Relationship Id="rId5" Type="http://schemas.openxmlformats.org/officeDocument/2006/relationships/image" Target="../media/image7.svg"/><Relationship Id="rId15" Type="http://schemas.openxmlformats.org/officeDocument/2006/relationships/image" Target="../media/image39.png"/><Relationship Id="rId10" Type="http://schemas.openxmlformats.org/officeDocument/2006/relationships/image" Target="../media/image10.png"/><Relationship Id="rId4" Type="http://schemas.openxmlformats.org/officeDocument/2006/relationships/image" Target="../media/image6.png"/><Relationship Id="rId9" Type="http://schemas.openxmlformats.org/officeDocument/2006/relationships/image" Target="../media/image29.svg"/><Relationship Id="rId14" Type="http://schemas.openxmlformats.org/officeDocument/2006/relationships/image" Target="../media/image38.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41.jpeg"/><Relationship Id="rId5" Type="http://schemas.openxmlformats.org/officeDocument/2006/relationships/image" Target="../media/image16.sv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8237" y="-9725"/>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l="-5885" t="-35267" r="-29381"/>
            </a:stretch>
          </a:blipFill>
        </p:spPr>
      </p:sp>
      <p:sp>
        <p:nvSpPr>
          <p:cNvPr id="3" name="Freeform 3"/>
          <p:cNvSpPr/>
          <p:nvPr/>
        </p:nvSpPr>
        <p:spPr>
          <a:xfrm>
            <a:off x="8466319" y="-1017758"/>
            <a:ext cx="10118808" cy="12589497"/>
          </a:xfrm>
          <a:custGeom>
            <a:avLst/>
            <a:gdLst/>
            <a:ahLst/>
            <a:cxnLst/>
            <a:rect l="l" t="t" r="r" b="b"/>
            <a:pathLst>
              <a:path w="10118808" h="12589497">
                <a:moveTo>
                  <a:pt x="0" y="0"/>
                </a:moveTo>
                <a:lnTo>
                  <a:pt x="10118808" y="0"/>
                </a:lnTo>
                <a:lnTo>
                  <a:pt x="10118808" y="12589497"/>
                </a:lnTo>
                <a:lnTo>
                  <a:pt x="0" y="1258949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H="1">
            <a:off x="11729343" y="0"/>
            <a:ext cx="6558657" cy="6558657"/>
          </a:xfrm>
          <a:custGeom>
            <a:avLst/>
            <a:gdLst/>
            <a:ahLst/>
            <a:cxnLst/>
            <a:rect l="l" t="t" r="r" b="b"/>
            <a:pathLst>
              <a:path w="6558657" h="6558657">
                <a:moveTo>
                  <a:pt x="6558657" y="0"/>
                </a:moveTo>
                <a:lnTo>
                  <a:pt x="0" y="0"/>
                </a:lnTo>
                <a:lnTo>
                  <a:pt x="0" y="6558657"/>
                </a:lnTo>
                <a:lnTo>
                  <a:pt x="6558657" y="6558657"/>
                </a:lnTo>
                <a:lnTo>
                  <a:pt x="6558657"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5" name="Group 5"/>
          <p:cNvGrpSpPr/>
          <p:nvPr/>
        </p:nvGrpSpPr>
        <p:grpSpPr>
          <a:xfrm>
            <a:off x="16119103" y="5457817"/>
            <a:ext cx="3086100" cy="3436327"/>
            <a:chOff x="0" y="0"/>
            <a:chExt cx="812800" cy="905041"/>
          </a:xfrm>
        </p:grpSpPr>
        <p:sp>
          <p:nvSpPr>
            <p:cNvPr id="6" name="Freeform 6"/>
            <p:cNvSpPr/>
            <p:nvPr/>
          </p:nvSpPr>
          <p:spPr>
            <a:xfrm>
              <a:off x="0" y="0"/>
              <a:ext cx="812800" cy="905041"/>
            </a:xfrm>
            <a:custGeom>
              <a:avLst/>
              <a:gdLst/>
              <a:ahLst/>
              <a:cxnLst/>
              <a:rect l="l" t="t" r="r" b="b"/>
              <a:pathLst>
                <a:path w="812800" h="905041">
                  <a:moveTo>
                    <a:pt x="127941" y="0"/>
                  </a:moveTo>
                  <a:lnTo>
                    <a:pt x="684859" y="0"/>
                  </a:lnTo>
                  <a:cubicBezTo>
                    <a:pt x="718791" y="0"/>
                    <a:pt x="751333" y="13479"/>
                    <a:pt x="775327" y="37473"/>
                  </a:cubicBezTo>
                  <a:cubicBezTo>
                    <a:pt x="799321" y="61467"/>
                    <a:pt x="812800" y="94009"/>
                    <a:pt x="812800" y="127941"/>
                  </a:cubicBezTo>
                  <a:lnTo>
                    <a:pt x="812800" y="777100"/>
                  </a:lnTo>
                  <a:cubicBezTo>
                    <a:pt x="812800" y="811032"/>
                    <a:pt x="799321" y="843574"/>
                    <a:pt x="775327" y="867568"/>
                  </a:cubicBezTo>
                  <a:cubicBezTo>
                    <a:pt x="751333" y="891561"/>
                    <a:pt x="718791" y="905041"/>
                    <a:pt x="684859" y="905041"/>
                  </a:cubicBezTo>
                  <a:lnTo>
                    <a:pt x="127941" y="905041"/>
                  </a:lnTo>
                  <a:cubicBezTo>
                    <a:pt x="94009" y="905041"/>
                    <a:pt x="61467" y="891561"/>
                    <a:pt x="37473" y="867568"/>
                  </a:cubicBezTo>
                  <a:cubicBezTo>
                    <a:pt x="13479" y="843574"/>
                    <a:pt x="0" y="811032"/>
                    <a:pt x="0" y="777100"/>
                  </a:cubicBezTo>
                  <a:lnTo>
                    <a:pt x="0" y="127941"/>
                  </a:lnTo>
                  <a:cubicBezTo>
                    <a:pt x="0" y="94009"/>
                    <a:pt x="13479" y="61467"/>
                    <a:pt x="37473" y="37473"/>
                  </a:cubicBezTo>
                  <a:cubicBezTo>
                    <a:pt x="61467" y="13479"/>
                    <a:pt x="94009" y="0"/>
                    <a:pt x="127941" y="0"/>
                  </a:cubicBezTo>
                  <a:close/>
                </a:path>
              </a:pathLst>
            </a:custGeom>
            <a:solidFill>
              <a:srgbClr val="0665BE"/>
            </a:solidFill>
          </p:spPr>
        </p:sp>
        <p:sp>
          <p:nvSpPr>
            <p:cNvPr id="7" name="TextBox 7"/>
            <p:cNvSpPr txBox="1"/>
            <p:nvPr/>
          </p:nvSpPr>
          <p:spPr>
            <a:xfrm>
              <a:off x="0" y="-47625"/>
              <a:ext cx="812800" cy="952666"/>
            </a:xfrm>
            <a:prstGeom prst="rect">
              <a:avLst/>
            </a:prstGeom>
          </p:spPr>
          <p:txBody>
            <a:bodyPr lIns="50800" tIns="50800" rIns="50800" bIns="50800" rtlCol="0" anchor="ctr"/>
            <a:lstStyle/>
            <a:p>
              <a:pPr algn="ctr">
                <a:lnSpc>
                  <a:spcPts val="3678"/>
                </a:lnSpc>
              </a:pPr>
              <a:endParaRPr/>
            </a:p>
          </p:txBody>
        </p:sp>
      </p:grpSp>
      <p:sp>
        <p:nvSpPr>
          <p:cNvPr id="8" name="Freeform 8"/>
          <p:cNvSpPr/>
          <p:nvPr/>
        </p:nvSpPr>
        <p:spPr>
          <a:xfrm>
            <a:off x="11856974" y="1222452"/>
            <a:ext cx="5552623" cy="4698907"/>
          </a:xfrm>
          <a:custGeom>
            <a:avLst/>
            <a:gdLst/>
            <a:ahLst/>
            <a:cxnLst/>
            <a:rect l="l" t="t" r="r" b="b"/>
            <a:pathLst>
              <a:path w="5552623" h="4698907">
                <a:moveTo>
                  <a:pt x="0" y="0"/>
                </a:moveTo>
                <a:lnTo>
                  <a:pt x="5552623" y="0"/>
                </a:lnTo>
                <a:lnTo>
                  <a:pt x="5552623" y="4698907"/>
                </a:lnTo>
                <a:lnTo>
                  <a:pt x="0" y="469890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grpSp>
        <p:nvGrpSpPr>
          <p:cNvPr id="9" name="Group 9"/>
          <p:cNvGrpSpPr/>
          <p:nvPr/>
        </p:nvGrpSpPr>
        <p:grpSpPr>
          <a:xfrm>
            <a:off x="10612043" y="3366506"/>
            <a:ext cx="7050110" cy="6049521"/>
            <a:chOff x="0" y="0"/>
            <a:chExt cx="6269228" cy="5379466"/>
          </a:xfrm>
        </p:grpSpPr>
        <p:sp>
          <p:nvSpPr>
            <p:cNvPr id="10" name="Freeform 10"/>
            <p:cNvSpPr/>
            <p:nvPr/>
          </p:nvSpPr>
          <p:spPr>
            <a:xfrm>
              <a:off x="-37338" y="-26924"/>
              <a:ext cx="6306566" cy="5406390"/>
            </a:xfrm>
            <a:custGeom>
              <a:avLst/>
              <a:gdLst/>
              <a:ahLst/>
              <a:cxnLst/>
              <a:rect l="l" t="t" r="r" b="b"/>
              <a:pathLst>
                <a:path w="6306566" h="5406390">
                  <a:moveTo>
                    <a:pt x="6014466" y="5406390"/>
                  </a:moveTo>
                  <a:cubicBezTo>
                    <a:pt x="6175121" y="5406390"/>
                    <a:pt x="6306566" y="5274945"/>
                    <a:pt x="6306566" y="5114290"/>
                  </a:cubicBezTo>
                  <a:lnTo>
                    <a:pt x="6306566" y="264922"/>
                  </a:lnTo>
                  <a:cubicBezTo>
                    <a:pt x="6306566" y="104267"/>
                    <a:pt x="6177915" y="0"/>
                    <a:pt x="6020816" y="33147"/>
                  </a:cubicBezTo>
                  <a:lnTo>
                    <a:pt x="242316" y="1251966"/>
                  </a:lnTo>
                  <a:cubicBezTo>
                    <a:pt x="85090" y="1285113"/>
                    <a:pt x="0" y="1436243"/>
                    <a:pt x="53213" y="1587881"/>
                  </a:cubicBezTo>
                  <a:lnTo>
                    <a:pt x="1295781" y="5130673"/>
                  </a:lnTo>
                  <a:cubicBezTo>
                    <a:pt x="1348994" y="5282311"/>
                    <a:pt x="1523873" y="5406263"/>
                    <a:pt x="1684528" y="5406263"/>
                  </a:cubicBezTo>
                  <a:lnTo>
                    <a:pt x="6014466" y="5406390"/>
                  </a:lnTo>
                  <a:close/>
                </a:path>
              </a:pathLst>
            </a:custGeom>
            <a:blipFill>
              <a:blip r:embed="rId10"/>
              <a:stretch>
                <a:fillRect l="-10443" r="-18105"/>
              </a:stretch>
            </a:blipFill>
            <a:ln w="152400" cap="sq">
              <a:solidFill>
                <a:srgbClr val="FFFFFF"/>
              </a:solidFill>
              <a:prstDash val="solid"/>
              <a:miter/>
            </a:ln>
          </p:spPr>
        </p:sp>
      </p:grpSp>
      <p:sp>
        <p:nvSpPr>
          <p:cNvPr id="11" name="TextBox 11"/>
          <p:cNvSpPr txBox="1"/>
          <p:nvPr/>
        </p:nvSpPr>
        <p:spPr>
          <a:xfrm>
            <a:off x="498729" y="2262674"/>
            <a:ext cx="11642353" cy="2606996"/>
          </a:xfrm>
          <a:prstGeom prst="rect">
            <a:avLst/>
          </a:prstGeom>
        </p:spPr>
        <p:txBody>
          <a:bodyPr wrap="square" lIns="0" tIns="0" rIns="0" bIns="0" rtlCol="0" anchor="t">
            <a:spAutoFit/>
          </a:bodyPr>
          <a:lstStyle/>
          <a:p>
            <a:pPr algn="l">
              <a:lnSpc>
                <a:spcPct val="150000"/>
              </a:lnSpc>
            </a:pPr>
            <a:r>
              <a:rPr lang="en-US" sz="6000" b="1" dirty="0">
                <a:solidFill>
                  <a:srgbClr val="B06E10"/>
                </a:solidFill>
                <a:latin typeface="Gordita Bold"/>
                <a:ea typeface="Gordita Bold"/>
                <a:cs typeface="Gordita Bold"/>
                <a:sym typeface="Gordita Bold"/>
              </a:rPr>
              <a:t>Fake Drug detection via Pharmacy Sales </a:t>
            </a:r>
            <a:r>
              <a:rPr lang="en-US" sz="6000" b="1" dirty="0">
                <a:solidFill>
                  <a:srgbClr val="B06E10"/>
                </a:solidFill>
                <a:latin typeface="Arial" panose="020B0604020202020204" pitchFamily="34" charset="0"/>
                <a:ea typeface="Gordita Bold"/>
                <a:cs typeface="Arial" panose="020B0604020202020204" pitchFamily="34" charset="0"/>
                <a:sym typeface="Gordita Bold"/>
              </a:rPr>
              <a:t>Analytics</a:t>
            </a:r>
          </a:p>
        </p:txBody>
      </p:sp>
      <p:grpSp>
        <p:nvGrpSpPr>
          <p:cNvPr id="12" name="Group 12"/>
          <p:cNvGrpSpPr/>
          <p:nvPr/>
        </p:nvGrpSpPr>
        <p:grpSpPr>
          <a:xfrm>
            <a:off x="11180395" y="1101361"/>
            <a:ext cx="5853420" cy="5853420"/>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1"/>
              <a:stretch>
                <a:fillRect t="-11831" b="-37981"/>
              </a:stretch>
            </a:blipFill>
            <a:ln w="171450" cap="sq">
              <a:solidFill>
                <a:srgbClr val="FFFFFF"/>
              </a:solidFill>
              <a:prstDash val="solid"/>
              <a:miter/>
            </a:ln>
          </p:spPr>
        </p:sp>
      </p:grpSp>
      <p:grpSp>
        <p:nvGrpSpPr>
          <p:cNvPr id="14" name="Group 14"/>
          <p:cNvGrpSpPr/>
          <p:nvPr/>
        </p:nvGrpSpPr>
        <p:grpSpPr>
          <a:xfrm>
            <a:off x="9091125" y="4793267"/>
            <a:ext cx="1376194" cy="137619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w="104775" cap="sq">
              <a:solidFill>
                <a:srgbClr val="FFFFFF"/>
              </a:solidFill>
              <a:prstDash val="solid"/>
              <a:miter/>
            </a:ln>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7" name="Freeform 17"/>
          <p:cNvSpPr/>
          <p:nvPr/>
        </p:nvSpPr>
        <p:spPr>
          <a:xfrm>
            <a:off x="9447275" y="5133775"/>
            <a:ext cx="663895" cy="695178"/>
          </a:xfrm>
          <a:custGeom>
            <a:avLst/>
            <a:gdLst/>
            <a:ahLst/>
            <a:cxnLst/>
            <a:rect l="l" t="t" r="r" b="b"/>
            <a:pathLst>
              <a:path w="663895" h="695178">
                <a:moveTo>
                  <a:pt x="0" y="0"/>
                </a:moveTo>
                <a:lnTo>
                  <a:pt x="663895" y="0"/>
                </a:lnTo>
                <a:lnTo>
                  <a:pt x="663895" y="695178"/>
                </a:lnTo>
                <a:lnTo>
                  <a:pt x="0" y="695178"/>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18" name="Freeform 18"/>
          <p:cNvSpPr/>
          <p:nvPr/>
        </p:nvSpPr>
        <p:spPr>
          <a:xfrm>
            <a:off x="16680701" y="2024620"/>
            <a:ext cx="512537" cy="536688"/>
          </a:xfrm>
          <a:custGeom>
            <a:avLst/>
            <a:gdLst/>
            <a:ahLst/>
            <a:cxnLst/>
            <a:rect l="l" t="t" r="r" b="b"/>
            <a:pathLst>
              <a:path w="512537" h="536688">
                <a:moveTo>
                  <a:pt x="0" y="0"/>
                </a:moveTo>
                <a:lnTo>
                  <a:pt x="512537" y="0"/>
                </a:lnTo>
                <a:lnTo>
                  <a:pt x="512537" y="536687"/>
                </a:lnTo>
                <a:lnTo>
                  <a:pt x="0" y="536687"/>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sp>
      <p:grpSp>
        <p:nvGrpSpPr>
          <p:cNvPr id="19" name="Group 19"/>
          <p:cNvGrpSpPr/>
          <p:nvPr/>
        </p:nvGrpSpPr>
        <p:grpSpPr>
          <a:xfrm>
            <a:off x="9162237" y="7222692"/>
            <a:ext cx="285038" cy="28503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2" name="TextBox 22"/>
          <p:cNvSpPr txBox="1"/>
          <p:nvPr/>
        </p:nvSpPr>
        <p:spPr>
          <a:xfrm>
            <a:off x="1067846" y="6682865"/>
            <a:ext cx="4743910" cy="413447"/>
          </a:xfrm>
          <a:prstGeom prst="rect">
            <a:avLst/>
          </a:prstGeom>
        </p:spPr>
        <p:txBody>
          <a:bodyPr wrap="square" lIns="0" tIns="0" rIns="0" bIns="0" rtlCol="0" anchor="t">
            <a:spAutoFit/>
          </a:bodyPr>
          <a:lstStyle/>
          <a:p>
            <a:pPr algn="l">
              <a:lnSpc>
                <a:spcPts val="3359"/>
              </a:lnSpc>
              <a:spcBef>
                <a:spcPct val="0"/>
              </a:spcBef>
            </a:pPr>
            <a:r>
              <a:rPr lang="en-US" sz="2800" b="1" dirty="0">
                <a:solidFill>
                  <a:srgbClr val="0665BE"/>
                </a:solidFill>
                <a:latin typeface="Gordita Bold"/>
                <a:ea typeface="Gordita Bold"/>
                <a:cs typeface="Gordita Bold"/>
                <a:sym typeface="Gordita Bold"/>
              </a:rPr>
              <a:t>Internship Presentation:</a:t>
            </a:r>
          </a:p>
        </p:txBody>
      </p:sp>
      <p:sp>
        <p:nvSpPr>
          <p:cNvPr id="23" name="TextBox 23"/>
          <p:cNvSpPr txBox="1"/>
          <p:nvPr/>
        </p:nvSpPr>
        <p:spPr>
          <a:xfrm>
            <a:off x="1066788" y="7849802"/>
            <a:ext cx="2980438" cy="405765"/>
          </a:xfrm>
          <a:prstGeom prst="rect">
            <a:avLst/>
          </a:prstGeom>
        </p:spPr>
        <p:txBody>
          <a:bodyPr lIns="0" tIns="0" rIns="0" bIns="0" rtlCol="0" anchor="t">
            <a:spAutoFit/>
          </a:bodyPr>
          <a:lstStyle/>
          <a:p>
            <a:pPr algn="l">
              <a:lnSpc>
                <a:spcPts val="3359"/>
              </a:lnSpc>
              <a:spcBef>
                <a:spcPct val="0"/>
              </a:spcBef>
            </a:pPr>
            <a:r>
              <a:rPr lang="en-US" sz="2400">
                <a:solidFill>
                  <a:srgbClr val="0665BE"/>
                </a:solidFill>
                <a:latin typeface="Gordita"/>
                <a:ea typeface="Gordita"/>
                <a:cs typeface="Gordita"/>
                <a:sym typeface="Gordita"/>
              </a:rPr>
              <a:t>Presented By:</a:t>
            </a:r>
          </a:p>
        </p:txBody>
      </p:sp>
      <p:sp>
        <p:nvSpPr>
          <p:cNvPr id="24" name="TextBox 24"/>
          <p:cNvSpPr txBox="1"/>
          <p:nvPr/>
        </p:nvSpPr>
        <p:spPr>
          <a:xfrm>
            <a:off x="1066788" y="8741736"/>
            <a:ext cx="4854637" cy="413447"/>
          </a:xfrm>
          <a:prstGeom prst="rect">
            <a:avLst/>
          </a:prstGeom>
        </p:spPr>
        <p:txBody>
          <a:bodyPr wrap="square" lIns="0" tIns="0" rIns="0" bIns="0" rtlCol="0" anchor="ctr">
            <a:spAutoFit/>
          </a:bodyPr>
          <a:lstStyle/>
          <a:p>
            <a:pPr algn="l">
              <a:lnSpc>
                <a:spcPts val="3359"/>
              </a:lnSpc>
              <a:spcBef>
                <a:spcPct val="0"/>
              </a:spcBef>
            </a:pPr>
            <a:r>
              <a:rPr lang="en-US" sz="2800" b="1" dirty="0">
                <a:solidFill>
                  <a:srgbClr val="B06E10"/>
                </a:solidFill>
                <a:latin typeface="Gordita Bold"/>
                <a:ea typeface="Gordita Bold"/>
                <a:cs typeface="Gordita Bold"/>
                <a:sym typeface="Gordita Bold"/>
              </a:rPr>
              <a:t>Patrick Benjamin</a:t>
            </a:r>
          </a:p>
        </p:txBody>
      </p:sp>
      <p:sp>
        <p:nvSpPr>
          <p:cNvPr id="25" name="Freeform 25"/>
          <p:cNvSpPr/>
          <p:nvPr/>
        </p:nvSpPr>
        <p:spPr>
          <a:xfrm>
            <a:off x="1066788" y="995110"/>
            <a:ext cx="1207934" cy="1114682"/>
          </a:xfrm>
          <a:custGeom>
            <a:avLst/>
            <a:gdLst/>
            <a:ahLst/>
            <a:cxnLst/>
            <a:rect l="l" t="t" r="r" b="b"/>
            <a:pathLst>
              <a:path w="1207934" h="1114682">
                <a:moveTo>
                  <a:pt x="0" y="0"/>
                </a:moveTo>
                <a:lnTo>
                  <a:pt x="1207933" y="0"/>
                </a:lnTo>
                <a:lnTo>
                  <a:pt x="1207933" y="1114682"/>
                </a:lnTo>
                <a:lnTo>
                  <a:pt x="0" y="1114682"/>
                </a:lnTo>
                <a:lnTo>
                  <a:pt x="0" y="0"/>
                </a:lnTo>
                <a:close/>
              </a:path>
            </a:pathLst>
          </a:custGeom>
          <a:blipFill>
            <a:blip r:embed="rId16"/>
            <a:stretch>
              <a:fillRect l="-186865" t="-163093" r="-187297" b="-250736"/>
            </a:stretch>
          </a:blipFill>
        </p:spPr>
      </p:sp>
      <p:sp>
        <p:nvSpPr>
          <p:cNvPr id="26" name="TextBox 26"/>
          <p:cNvSpPr txBox="1"/>
          <p:nvPr/>
        </p:nvSpPr>
        <p:spPr>
          <a:xfrm>
            <a:off x="2274721" y="1199755"/>
            <a:ext cx="1772505" cy="824865"/>
          </a:xfrm>
          <a:prstGeom prst="rect">
            <a:avLst/>
          </a:prstGeom>
        </p:spPr>
        <p:txBody>
          <a:bodyPr lIns="0" tIns="0" rIns="0" bIns="0" rtlCol="0" anchor="t">
            <a:spAutoFit/>
          </a:bodyPr>
          <a:lstStyle/>
          <a:p>
            <a:pPr algn="l">
              <a:lnSpc>
                <a:spcPts val="3359"/>
              </a:lnSpc>
            </a:pPr>
            <a:r>
              <a:rPr lang="en-US" sz="2400" b="1">
                <a:solidFill>
                  <a:srgbClr val="0665BE"/>
                </a:solidFill>
                <a:latin typeface="Gordita Bold"/>
                <a:ea typeface="Gordita Bold"/>
                <a:cs typeface="Gordita Bold"/>
                <a:sym typeface="Gordita Bold"/>
              </a:rPr>
              <a:t>DataVerse </a:t>
            </a:r>
          </a:p>
          <a:p>
            <a:pPr algn="l">
              <a:lnSpc>
                <a:spcPts val="3359"/>
              </a:lnSpc>
              <a:spcBef>
                <a:spcPct val="0"/>
              </a:spcBef>
            </a:pPr>
            <a:r>
              <a:rPr lang="en-US" sz="2400" b="1">
                <a:solidFill>
                  <a:srgbClr val="0665BE"/>
                </a:solidFill>
                <a:latin typeface="Gordita Bold"/>
                <a:ea typeface="Gordita Bold"/>
                <a:cs typeface="Gordita Bold"/>
                <a:sym typeface="Gordita Bold"/>
              </a:rPr>
              <a:t>Africa</a:t>
            </a:r>
          </a:p>
        </p:txBody>
      </p:sp>
      <p:sp>
        <p:nvSpPr>
          <p:cNvPr id="27" name="TextBox 24">
            <a:extLst>
              <a:ext uri="{FF2B5EF4-FFF2-40B4-BE49-F238E27FC236}">
                <a16:creationId xmlns:a16="http://schemas.microsoft.com/office/drawing/2014/main" id="{2B2AA2B0-414B-4ECB-9964-40097799E917}"/>
              </a:ext>
            </a:extLst>
          </p:cNvPr>
          <p:cNvSpPr txBox="1"/>
          <p:nvPr/>
        </p:nvSpPr>
        <p:spPr>
          <a:xfrm>
            <a:off x="1018356" y="7381464"/>
            <a:ext cx="2396045" cy="450508"/>
          </a:xfrm>
          <a:prstGeom prst="rect">
            <a:avLst/>
          </a:prstGeom>
        </p:spPr>
        <p:txBody>
          <a:bodyPr lIns="0" tIns="0" rIns="0" bIns="0" rtlCol="0" anchor="t">
            <a:spAutoFit/>
          </a:bodyPr>
          <a:lstStyle/>
          <a:p>
            <a:pPr algn="l">
              <a:lnSpc>
                <a:spcPts val="3359"/>
              </a:lnSpc>
              <a:spcBef>
                <a:spcPct val="0"/>
              </a:spcBef>
            </a:pPr>
            <a:r>
              <a:rPr lang="en-US" sz="4000" b="1" dirty="0">
                <a:solidFill>
                  <a:srgbClr val="B06E10"/>
                </a:solidFill>
                <a:latin typeface="Gordita Bold"/>
                <a:ea typeface="Gordita Bold"/>
                <a:cs typeface="Gordita Bold"/>
                <a:sym typeface="Gordita Bold"/>
              </a:rPr>
              <a:t>Health-2</a:t>
            </a:r>
          </a:p>
        </p:txBody>
      </p:sp>
      <p:sp>
        <p:nvSpPr>
          <p:cNvPr id="28" name="TextBox 24">
            <a:extLst>
              <a:ext uri="{FF2B5EF4-FFF2-40B4-BE49-F238E27FC236}">
                <a16:creationId xmlns:a16="http://schemas.microsoft.com/office/drawing/2014/main" id="{ACC4668A-3BE2-4DE6-BFE9-EA91E46BCB8C}"/>
              </a:ext>
            </a:extLst>
          </p:cNvPr>
          <p:cNvSpPr txBox="1"/>
          <p:nvPr/>
        </p:nvSpPr>
        <p:spPr>
          <a:xfrm>
            <a:off x="1066788" y="9577540"/>
            <a:ext cx="3518489" cy="413447"/>
          </a:xfrm>
          <a:prstGeom prst="rect">
            <a:avLst/>
          </a:prstGeom>
        </p:spPr>
        <p:txBody>
          <a:bodyPr wrap="square" lIns="0" tIns="0" rIns="0" bIns="0" rtlCol="0" anchor="ctr">
            <a:spAutoFit/>
          </a:bodyPr>
          <a:lstStyle/>
          <a:p>
            <a:pPr algn="l">
              <a:lnSpc>
                <a:spcPts val="3359"/>
              </a:lnSpc>
              <a:spcBef>
                <a:spcPct val="0"/>
              </a:spcBef>
            </a:pPr>
            <a:r>
              <a:rPr lang="en-US" sz="2800" b="1" dirty="0">
                <a:solidFill>
                  <a:srgbClr val="B06E10"/>
                </a:solidFill>
                <a:latin typeface="Gordita Bold"/>
                <a:ea typeface="Gordita Bold"/>
                <a:cs typeface="Gordita Bold"/>
                <a:sym typeface="Gordita Bold"/>
              </a:rPr>
              <a:t>Vera </a:t>
            </a:r>
            <a:r>
              <a:rPr lang="en-US" sz="2800" b="1" dirty="0" err="1">
                <a:solidFill>
                  <a:srgbClr val="B06E10"/>
                </a:solidFill>
                <a:latin typeface="Gordita Bold"/>
                <a:ea typeface="Gordita Bold"/>
                <a:cs typeface="Gordita Bold"/>
                <a:sym typeface="Gordita Bold"/>
              </a:rPr>
              <a:t>Ubabuike</a:t>
            </a:r>
            <a:endParaRPr lang="en-US" sz="2800" b="1" dirty="0">
              <a:solidFill>
                <a:srgbClr val="B06E10"/>
              </a:solidFill>
              <a:latin typeface="Gordita Bold"/>
              <a:ea typeface="Gordita Bold"/>
              <a:cs typeface="Gordita Bold"/>
              <a:sym typeface="Gordita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67772"/>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l="-5885" t="-35267" r="-29381"/>
            </a:stretch>
          </a:blipFill>
        </p:spPr>
      </p:sp>
      <p:sp>
        <p:nvSpPr>
          <p:cNvPr id="3" name="Freeform 3"/>
          <p:cNvSpPr/>
          <p:nvPr/>
        </p:nvSpPr>
        <p:spPr>
          <a:xfrm>
            <a:off x="9388251" y="4199696"/>
            <a:ext cx="645611" cy="676032"/>
          </a:xfrm>
          <a:custGeom>
            <a:avLst/>
            <a:gdLst/>
            <a:ahLst/>
            <a:cxnLst/>
            <a:rect l="l" t="t" r="r" b="b"/>
            <a:pathLst>
              <a:path w="645611" h="676032">
                <a:moveTo>
                  <a:pt x="0" y="0"/>
                </a:moveTo>
                <a:lnTo>
                  <a:pt x="645611" y="0"/>
                </a:lnTo>
                <a:lnTo>
                  <a:pt x="645611" y="676032"/>
                </a:lnTo>
                <a:lnTo>
                  <a:pt x="0" y="6760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4295358" y="0"/>
            <a:ext cx="7985284" cy="10287000"/>
          </a:xfrm>
          <a:custGeom>
            <a:avLst/>
            <a:gdLst/>
            <a:ahLst/>
            <a:cxnLst/>
            <a:rect l="l" t="t" r="r" b="b"/>
            <a:pathLst>
              <a:path w="7985284" h="10287000">
                <a:moveTo>
                  <a:pt x="0" y="0"/>
                </a:moveTo>
                <a:lnTo>
                  <a:pt x="7985284" y="0"/>
                </a:lnTo>
                <a:lnTo>
                  <a:pt x="7985284" y="10287000"/>
                </a:lnTo>
                <a:lnTo>
                  <a:pt x="0" y="102870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TextBox 5"/>
          <p:cNvSpPr txBox="1"/>
          <p:nvPr/>
        </p:nvSpPr>
        <p:spPr>
          <a:xfrm>
            <a:off x="3481097" y="647700"/>
            <a:ext cx="11325805"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Implementation Plan</a:t>
            </a:r>
          </a:p>
        </p:txBody>
      </p:sp>
      <p:sp>
        <p:nvSpPr>
          <p:cNvPr id="6" name="TextBox 6"/>
          <p:cNvSpPr txBox="1"/>
          <p:nvPr/>
        </p:nvSpPr>
        <p:spPr>
          <a:xfrm>
            <a:off x="2171699" y="2288775"/>
            <a:ext cx="13944600" cy="7194277"/>
          </a:xfrm>
          <a:prstGeom prst="rect">
            <a:avLst/>
          </a:prstGeom>
        </p:spPr>
        <p:txBody>
          <a:bodyPr wrap="square" lIns="0" tIns="0" rIns="0" bIns="0" rtlCol="0" anchor="t">
            <a:spAutoFit/>
          </a:bodyPr>
          <a:lstStyle/>
          <a:p>
            <a:pPr marL="302259" lvl="1" algn="just">
              <a:lnSpc>
                <a:spcPts val="3331"/>
              </a:lnSpc>
            </a:pPr>
            <a:r>
              <a:rPr lang="en-US" sz="3600" b="1" dirty="0">
                <a:solidFill>
                  <a:srgbClr val="100F0D"/>
                </a:solidFill>
                <a:latin typeface="Arial" panose="020B0604020202020204" pitchFamily="34" charset="0"/>
                <a:ea typeface="Poppins"/>
                <a:cs typeface="Arial" panose="020B0604020202020204" pitchFamily="34" charset="0"/>
                <a:sym typeface="Poppins"/>
              </a:rPr>
              <a:t>Timeline</a:t>
            </a:r>
          </a:p>
          <a:p>
            <a:pPr marL="759459" lvl="1" indent="-457200" algn="just">
              <a:lnSpc>
                <a:spcPts val="3331"/>
              </a:lnSpc>
              <a:buFont typeface="Arial" panose="020B0604020202020204" pitchFamily="34" charset="0"/>
              <a:buChar char="•"/>
            </a:pPr>
            <a:r>
              <a:rPr lang="en-US" sz="2400" b="1" dirty="0">
                <a:latin typeface="Arial" panose="020B0604020202020204" pitchFamily="34" charset="0"/>
                <a:cs typeface="Arial" panose="020B0604020202020204" pitchFamily="34" charset="0"/>
              </a:rPr>
              <a:t>0–3 months (Short-term):</a:t>
            </a:r>
            <a:r>
              <a:rPr lang="en-US" sz="2400" dirty="0">
                <a:latin typeface="Arial" panose="020B0604020202020204" pitchFamily="34" charset="0"/>
                <a:cs typeface="Arial" panose="020B0604020202020204" pitchFamily="34" charset="0"/>
              </a:rPr>
              <a:t> Deploy anomaly detection dashboard across pharmacies &amp; train staff.</a:t>
            </a:r>
          </a:p>
          <a:p>
            <a:pPr marL="759459" lvl="1" indent="-457200" algn="just">
              <a:lnSpc>
                <a:spcPts val="3331"/>
              </a:lnSpc>
              <a:buFont typeface="Arial" panose="020B0604020202020204" pitchFamily="34" charset="0"/>
              <a:buChar char="•"/>
            </a:pPr>
            <a:r>
              <a:rPr lang="en-US" sz="2400" b="1" dirty="0">
                <a:latin typeface="Arial" panose="020B0604020202020204" pitchFamily="34" charset="0"/>
                <a:cs typeface="Arial" panose="020B0604020202020204" pitchFamily="34" charset="0"/>
              </a:rPr>
              <a:t>3–6 months:</a:t>
            </a:r>
            <a:r>
              <a:rPr lang="en-US" sz="2400" dirty="0">
                <a:latin typeface="Arial" panose="020B0604020202020204" pitchFamily="34" charset="0"/>
                <a:cs typeface="Arial" panose="020B0604020202020204" pitchFamily="34" charset="0"/>
              </a:rPr>
              <a:t> Launch targeted inspections for high-risk suppliers &amp; pharmacies.</a:t>
            </a:r>
          </a:p>
          <a:p>
            <a:pPr marL="759459" lvl="1" indent="-457200" algn="just">
              <a:lnSpc>
                <a:spcPts val="3331"/>
              </a:lnSpc>
              <a:buFont typeface="Arial" panose="020B0604020202020204" pitchFamily="34" charset="0"/>
              <a:buChar char="•"/>
            </a:pPr>
            <a:r>
              <a:rPr lang="en-US" sz="2400" b="1" dirty="0">
                <a:latin typeface="Arial" panose="020B0604020202020204" pitchFamily="34" charset="0"/>
                <a:cs typeface="Arial" panose="020B0604020202020204" pitchFamily="34" charset="0"/>
              </a:rPr>
              <a:t>6–12 months:</a:t>
            </a:r>
            <a:r>
              <a:rPr lang="en-US" sz="2400" dirty="0">
                <a:latin typeface="Arial" panose="020B0604020202020204" pitchFamily="34" charset="0"/>
                <a:cs typeface="Arial" panose="020B0604020202020204" pitchFamily="34" charset="0"/>
              </a:rPr>
              <a:t> Roll out public awareness campaigns and integrate feedback from pilot testing.</a:t>
            </a:r>
          </a:p>
          <a:p>
            <a:pPr marL="759459" lvl="1" indent="-457200" algn="just">
              <a:lnSpc>
                <a:spcPts val="3331"/>
              </a:lnSpc>
              <a:buFont typeface="Arial" panose="020B0604020202020204" pitchFamily="34" charset="0"/>
              <a:buChar char="•"/>
            </a:pPr>
            <a:r>
              <a:rPr lang="en-US" sz="2400" b="1" dirty="0">
                <a:latin typeface="Arial" panose="020B0604020202020204" pitchFamily="34" charset="0"/>
                <a:cs typeface="Arial" panose="020B0604020202020204" pitchFamily="34" charset="0"/>
              </a:rPr>
              <a:t>1–2 years (Long-term):</a:t>
            </a:r>
            <a:r>
              <a:rPr lang="en-US" sz="2400" dirty="0">
                <a:latin typeface="Arial" panose="020B0604020202020204" pitchFamily="34" charset="0"/>
                <a:cs typeface="Arial" panose="020B0604020202020204" pitchFamily="34" charset="0"/>
              </a:rPr>
              <a:t> Implement national drug traceability system and expand AI monitoring.</a:t>
            </a:r>
          </a:p>
          <a:p>
            <a:pPr marL="302259" lvl="1" algn="just">
              <a:lnSpc>
                <a:spcPts val="3331"/>
              </a:lnSpc>
            </a:pPr>
            <a:endParaRPr lang="en-US" sz="2400" dirty="0">
              <a:solidFill>
                <a:srgbClr val="100F0D"/>
              </a:solidFill>
              <a:latin typeface="Arial" panose="020B0604020202020204" pitchFamily="34" charset="0"/>
              <a:ea typeface="Poppins"/>
              <a:cs typeface="Arial" panose="020B0604020202020204" pitchFamily="34" charset="0"/>
              <a:sym typeface="Poppins"/>
            </a:endParaRPr>
          </a:p>
          <a:p>
            <a:pPr marL="302259" lvl="1" algn="just">
              <a:lnSpc>
                <a:spcPts val="3331"/>
              </a:lnSpc>
            </a:pPr>
            <a:r>
              <a:rPr lang="en-US" sz="3600" b="1" dirty="0">
                <a:solidFill>
                  <a:srgbClr val="100F0D"/>
                </a:solidFill>
                <a:latin typeface="Arial" panose="020B0604020202020204" pitchFamily="34" charset="0"/>
                <a:ea typeface="Poppins"/>
                <a:cs typeface="Arial" panose="020B0604020202020204" pitchFamily="34" charset="0"/>
                <a:sym typeface="Poppins"/>
              </a:rPr>
              <a:t>Resources required </a:t>
            </a:r>
          </a:p>
          <a:p>
            <a:pPr marL="645159" lvl="1" indent="-342900" algn="just">
              <a:lnSpc>
                <a:spcPts val="3331"/>
              </a:lnSpc>
              <a:buFont typeface="Arial" panose="020B0604020202020204" pitchFamily="34" charset="0"/>
              <a:buChar char="•"/>
            </a:pPr>
            <a:r>
              <a:rPr lang="en-US" sz="2400" dirty="0">
                <a:latin typeface="Arial" panose="020B0604020202020204" pitchFamily="34" charset="0"/>
                <a:cs typeface="Arial" panose="020B0604020202020204" pitchFamily="34" charset="0"/>
              </a:rPr>
              <a:t>Technical infrastructure: Cloud servers, API integrations, real-time dashboards.</a:t>
            </a:r>
            <a:endParaRPr lang="en-US" sz="2400" b="1" dirty="0">
              <a:solidFill>
                <a:srgbClr val="100F0D"/>
              </a:solidFill>
              <a:latin typeface="Arial" panose="020B0604020202020204" pitchFamily="34" charset="0"/>
              <a:cs typeface="Arial" panose="020B0604020202020204" pitchFamily="34" charset="0"/>
              <a:sym typeface="Poppins"/>
            </a:endParaRPr>
          </a:p>
          <a:p>
            <a:pPr marL="645159" lvl="1" indent="-342900" algn="just">
              <a:lnSpc>
                <a:spcPts val="3331"/>
              </a:lnSpc>
              <a:buFont typeface="Arial" panose="020B0604020202020204" pitchFamily="34" charset="0"/>
              <a:buChar char="•"/>
            </a:pPr>
            <a:r>
              <a:rPr lang="en-US" sz="2400" dirty="0">
                <a:latin typeface="Arial" panose="020B0604020202020204" pitchFamily="34" charset="0"/>
                <a:cs typeface="Arial" panose="020B0604020202020204" pitchFamily="34" charset="0"/>
              </a:rPr>
              <a:t>Human resources: Data analysts, regulatory officers, IT support staff.</a:t>
            </a:r>
            <a:endParaRPr lang="en-US" sz="2400" b="1" dirty="0">
              <a:solidFill>
                <a:srgbClr val="100F0D"/>
              </a:solidFill>
              <a:latin typeface="Arial" panose="020B0604020202020204" pitchFamily="34" charset="0"/>
              <a:cs typeface="Arial" panose="020B0604020202020204" pitchFamily="34" charset="0"/>
              <a:sym typeface="Poppins"/>
            </a:endParaRPr>
          </a:p>
          <a:p>
            <a:pPr marL="645159" lvl="1" indent="-342900" algn="just">
              <a:lnSpc>
                <a:spcPts val="3331"/>
              </a:lnSpc>
              <a:buFont typeface="Arial" panose="020B0604020202020204" pitchFamily="34" charset="0"/>
              <a:buChar char="•"/>
            </a:pPr>
            <a:r>
              <a:rPr lang="en-US" sz="2400" dirty="0">
                <a:latin typeface="Arial" panose="020B0604020202020204" pitchFamily="34" charset="0"/>
                <a:cs typeface="Arial" panose="020B0604020202020204" pitchFamily="34" charset="0"/>
              </a:rPr>
              <a:t>Financial support: Budget for system deployment, training, and public campaigns.</a:t>
            </a:r>
          </a:p>
          <a:p>
            <a:pPr marL="302259" lvl="1" algn="just">
              <a:lnSpc>
                <a:spcPts val="3331"/>
              </a:lnSpc>
            </a:pPr>
            <a:endParaRPr lang="en-US" sz="2400" b="1" dirty="0">
              <a:solidFill>
                <a:srgbClr val="100F0D"/>
              </a:solidFill>
              <a:latin typeface="Arial" panose="020B0604020202020204" pitchFamily="34" charset="0"/>
              <a:ea typeface="Poppins"/>
              <a:cs typeface="Arial" panose="020B0604020202020204" pitchFamily="34" charset="0"/>
              <a:sym typeface="Poppins"/>
            </a:endParaRPr>
          </a:p>
          <a:p>
            <a:pPr marL="302259" lvl="1" algn="just">
              <a:lnSpc>
                <a:spcPts val="3331"/>
              </a:lnSpc>
            </a:pPr>
            <a:r>
              <a:rPr lang="en-US" sz="3600" b="1" dirty="0">
                <a:solidFill>
                  <a:srgbClr val="100F0D"/>
                </a:solidFill>
                <a:latin typeface="Arial" panose="020B0604020202020204" pitchFamily="34" charset="0"/>
                <a:ea typeface="Poppins"/>
                <a:cs typeface="Arial" panose="020B0604020202020204" pitchFamily="34" charset="0"/>
                <a:sym typeface="Poppins"/>
              </a:rPr>
              <a:t>Key stakeholders </a:t>
            </a:r>
          </a:p>
          <a:p>
            <a:pPr marL="645159" lvl="1" indent="-342900" algn="just">
              <a:lnSpc>
                <a:spcPts val="3331"/>
              </a:lnSpc>
              <a:buFont typeface="Arial" panose="020B0604020202020204" pitchFamily="34" charset="0"/>
              <a:buChar char="•"/>
            </a:pPr>
            <a:r>
              <a:rPr lang="en-US" sz="2400" dirty="0">
                <a:latin typeface="Arial" panose="020B0604020202020204" pitchFamily="34" charset="0"/>
                <a:cs typeface="Arial" panose="020B0604020202020204" pitchFamily="34" charset="0"/>
              </a:rPr>
              <a:t>Government regulators (Health Ministries, Pharmacy Boards).</a:t>
            </a:r>
          </a:p>
          <a:p>
            <a:pPr marL="645159" lvl="1" indent="-342900" algn="just">
              <a:lnSpc>
                <a:spcPts val="3331"/>
              </a:lnSpc>
              <a:buFont typeface="Arial" panose="020B0604020202020204" pitchFamily="34" charset="0"/>
              <a:buChar char="•"/>
            </a:pPr>
            <a:r>
              <a:rPr lang="en-US" sz="2400" dirty="0">
                <a:latin typeface="Arial" panose="020B0604020202020204" pitchFamily="34" charset="0"/>
                <a:cs typeface="Arial" panose="020B0604020202020204" pitchFamily="34" charset="0"/>
              </a:rPr>
              <a:t>Pharmacies &amp; Suppliers (distribution network compliance).</a:t>
            </a:r>
          </a:p>
          <a:p>
            <a:pPr marL="645159" lvl="1" indent="-342900" algn="just">
              <a:lnSpc>
                <a:spcPts val="3331"/>
              </a:lnSpc>
              <a:buFont typeface="Arial" panose="020B0604020202020204" pitchFamily="34" charset="0"/>
              <a:buChar char="•"/>
            </a:pPr>
            <a:r>
              <a:rPr lang="en-US" sz="2400" dirty="0">
                <a:latin typeface="Arial" panose="020B0604020202020204" pitchFamily="34" charset="0"/>
                <a:cs typeface="Arial" panose="020B0604020202020204" pitchFamily="34" charset="0"/>
              </a:rPr>
              <a:t>Technology partners (for AI and system deployment).</a:t>
            </a:r>
          </a:p>
          <a:p>
            <a:pPr marL="645159" lvl="1" indent="-342900" algn="just">
              <a:lnSpc>
                <a:spcPts val="3331"/>
              </a:lnSpc>
              <a:buFont typeface="Arial" panose="020B0604020202020204" pitchFamily="34" charset="0"/>
              <a:buChar char="•"/>
            </a:pPr>
            <a:r>
              <a:rPr lang="en-US" sz="2400" dirty="0">
                <a:latin typeface="Arial" panose="020B0604020202020204" pitchFamily="34" charset="0"/>
                <a:cs typeface="Arial" panose="020B0604020202020204" pitchFamily="34" charset="0"/>
              </a:rPr>
              <a:t>Consumers &amp; NGOs (awareness and reporting).</a:t>
            </a:r>
            <a:endParaRPr lang="en-US" sz="2400" dirty="0">
              <a:solidFill>
                <a:srgbClr val="100F0D"/>
              </a:solidFill>
              <a:latin typeface="Arial" panose="020B0604020202020204" pitchFamily="34" charset="0"/>
              <a:cs typeface="Arial" panose="020B0604020202020204" pitchFamily="34" charset="0"/>
              <a:sym typeface="Poppins"/>
            </a:endParaRPr>
          </a:p>
          <a:p>
            <a:pPr marL="302259" lvl="1" algn="just">
              <a:lnSpc>
                <a:spcPts val="3331"/>
              </a:lnSpc>
            </a:pPr>
            <a:endParaRPr lang="en-US" sz="3600" b="1" dirty="0">
              <a:solidFill>
                <a:srgbClr val="100F0D"/>
              </a:solidFill>
              <a:latin typeface="Arial" panose="020B0604020202020204" pitchFamily="34" charset="0"/>
              <a:ea typeface="Poppins"/>
              <a:cs typeface="Arial" panose="020B0604020202020204" pitchFamily="34" charset="0"/>
              <a:sym typeface="Poppi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l="-4786" t="-35267" r="-30481"/>
            </a:stretch>
          </a:blipFill>
        </p:spPr>
      </p:sp>
      <p:sp>
        <p:nvSpPr>
          <p:cNvPr id="3" name="Freeform 3"/>
          <p:cNvSpPr/>
          <p:nvPr/>
        </p:nvSpPr>
        <p:spPr>
          <a:xfrm>
            <a:off x="11973012" y="12700"/>
            <a:ext cx="11506231" cy="14315684"/>
          </a:xfrm>
          <a:custGeom>
            <a:avLst/>
            <a:gdLst/>
            <a:ahLst/>
            <a:cxnLst/>
            <a:rect l="l" t="t" r="r" b="b"/>
            <a:pathLst>
              <a:path w="11506231" h="14315684">
                <a:moveTo>
                  <a:pt x="0" y="0"/>
                </a:moveTo>
                <a:lnTo>
                  <a:pt x="11506232" y="0"/>
                </a:lnTo>
                <a:lnTo>
                  <a:pt x="11506232" y="14315684"/>
                </a:lnTo>
                <a:lnTo>
                  <a:pt x="0" y="143156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7391611" y="-3877573"/>
            <a:ext cx="5888753" cy="4983358"/>
          </a:xfrm>
          <a:custGeom>
            <a:avLst/>
            <a:gdLst/>
            <a:ahLst/>
            <a:cxnLst/>
            <a:rect l="l" t="t" r="r" b="b"/>
            <a:pathLst>
              <a:path w="5888753" h="4983358">
                <a:moveTo>
                  <a:pt x="0" y="0"/>
                </a:moveTo>
                <a:lnTo>
                  <a:pt x="5888753" y="0"/>
                </a:lnTo>
                <a:lnTo>
                  <a:pt x="5888753" y="4983357"/>
                </a:lnTo>
                <a:lnTo>
                  <a:pt x="0" y="4983357"/>
                </a:lnTo>
                <a:lnTo>
                  <a:pt x="0" y="0"/>
                </a:lnTo>
                <a:close/>
              </a:path>
            </a:pathLst>
          </a:custGeom>
          <a:blipFill>
            <a:blip r:embed="rId6">
              <a:alphaModFix amt="10999"/>
              <a:extLst>
                <a:ext uri="{96DAC541-7B7A-43D3-8B79-37D633B846F1}">
                  <asvg:svgBlip xmlns:asvg="http://schemas.microsoft.com/office/drawing/2016/SVG/main" r:embed="rId7"/>
                </a:ext>
              </a:extLst>
            </a:blip>
            <a:stretch>
              <a:fillRect/>
            </a:stretch>
          </a:blipFill>
        </p:spPr>
      </p:sp>
      <p:grpSp>
        <p:nvGrpSpPr>
          <p:cNvPr id="5" name="Group 5"/>
          <p:cNvGrpSpPr/>
          <p:nvPr/>
        </p:nvGrpSpPr>
        <p:grpSpPr>
          <a:xfrm>
            <a:off x="14552621" y="8393755"/>
            <a:ext cx="351031" cy="35103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2190363" y="3094309"/>
            <a:ext cx="6097637" cy="5426577"/>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8"/>
              <a:stretch>
                <a:fillRect r="-50093"/>
              </a:stretch>
            </a:blipFill>
            <a:ln w="171450" cap="sq">
              <a:solidFill>
                <a:srgbClr val="FFFFFF"/>
              </a:solidFill>
              <a:prstDash val="solid"/>
              <a:miter/>
            </a:ln>
          </p:spPr>
        </p:sp>
      </p:grpSp>
      <p:sp>
        <p:nvSpPr>
          <p:cNvPr id="10" name="TextBox 10"/>
          <p:cNvSpPr txBox="1"/>
          <p:nvPr/>
        </p:nvSpPr>
        <p:spPr>
          <a:xfrm>
            <a:off x="2985578" y="995147"/>
            <a:ext cx="6696734"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Conclusion</a:t>
            </a:r>
          </a:p>
        </p:txBody>
      </p:sp>
      <p:sp>
        <p:nvSpPr>
          <p:cNvPr id="11" name="TextBox 11"/>
          <p:cNvSpPr txBox="1"/>
          <p:nvPr/>
        </p:nvSpPr>
        <p:spPr>
          <a:xfrm>
            <a:off x="1143000" y="2112388"/>
            <a:ext cx="15621000" cy="7071167"/>
          </a:xfrm>
          <a:prstGeom prst="rect">
            <a:avLst/>
          </a:prstGeom>
        </p:spPr>
        <p:txBody>
          <a:bodyPr wrap="square" lIns="0" tIns="0" rIns="0" bIns="0" rtlCol="0" anchor="t">
            <a:spAutoFit/>
          </a:bodyPr>
          <a:lstStyle/>
          <a:p>
            <a:pPr algn="just">
              <a:lnSpc>
                <a:spcPct val="150000"/>
              </a:lnSpc>
            </a:pPr>
            <a:r>
              <a:rPr lang="en-US" sz="3600" b="1" dirty="0">
                <a:solidFill>
                  <a:srgbClr val="100F0D"/>
                </a:solidFill>
                <a:latin typeface="Arial" panose="020B0604020202020204" pitchFamily="34" charset="0"/>
                <a:ea typeface="Poppins"/>
                <a:cs typeface="Arial" panose="020B0604020202020204" pitchFamily="34" charset="0"/>
                <a:sym typeface="Poppins"/>
              </a:rPr>
              <a:t>Key Takeaway</a:t>
            </a:r>
          </a:p>
          <a:p>
            <a:pPr marL="457200" indent="-4572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Fake and substandard drugs pose serious risks to public health and trust in healthcare systems.</a:t>
            </a:r>
            <a:endParaRPr lang="en-US" sz="2800" b="1" dirty="0">
              <a:solidFill>
                <a:srgbClr val="100F0D"/>
              </a:solidFill>
              <a:latin typeface="Arial" panose="020B0604020202020204" pitchFamily="34" charset="0"/>
              <a:cs typeface="Arial" panose="020B0604020202020204" pitchFamily="34" charset="0"/>
              <a:sym typeface="Poppins"/>
            </a:endParaRPr>
          </a:p>
          <a:p>
            <a:pPr marL="457200" indent="-4572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Data-driven anomaly detection can help identify suspicious pharmacies, suppliers, and sales channels</a:t>
            </a:r>
            <a:endParaRPr lang="en-US" sz="2800" b="1" dirty="0">
              <a:solidFill>
                <a:srgbClr val="100F0D"/>
              </a:solidFill>
              <a:latin typeface="Arial" panose="020B0604020202020204" pitchFamily="34" charset="0"/>
              <a:cs typeface="Arial" panose="020B0604020202020204" pitchFamily="34" charset="0"/>
              <a:sym typeface="Poppins"/>
            </a:endParaRPr>
          </a:p>
          <a:p>
            <a:pPr marL="457200" indent="-4572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Risk scoring and visual dashboards provide regulators with actionable insights for quick interventions.</a:t>
            </a:r>
            <a:endParaRPr lang="en-US" sz="2800" b="1" dirty="0">
              <a:solidFill>
                <a:srgbClr val="100F0D"/>
              </a:solidFill>
              <a:latin typeface="Arial" panose="020B0604020202020204" pitchFamily="34" charset="0"/>
              <a:cs typeface="Arial" panose="020B0604020202020204" pitchFamily="34" charset="0"/>
              <a:sym typeface="Poppins"/>
            </a:endParaRPr>
          </a:p>
          <a:p>
            <a:pPr marL="457200" indent="-4572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Early detection of unusual pricing, near-expiry drugs, and rare brands is crucial for reducing harm.</a:t>
            </a:r>
            <a:endParaRPr lang="en-US" sz="2800" b="1" dirty="0">
              <a:solidFill>
                <a:srgbClr val="100F0D"/>
              </a:solidFill>
              <a:latin typeface="Arial" panose="020B0604020202020204" pitchFamily="34" charset="0"/>
              <a:cs typeface="Arial" panose="020B0604020202020204" pitchFamily="34" charset="0"/>
              <a:sym typeface="Poppins"/>
            </a:endParaRPr>
          </a:p>
          <a:p>
            <a:pPr marL="457200" indent="-4572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Collaboration between regulators, pharmacies, suppliers, and technology partners is essential to sustain impact.</a:t>
            </a:r>
            <a:endParaRPr lang="en-US" sz="2800" b="1" dirty="0">
              <a:solidFill>
                <a:srgbClr val="100F0D"/>
              </a:solidFill>
              <a:latin typeface="Arial" panose="020B0604020202020204" pitchFamily="34" charset="0"/>
              <a:ea typeface="Poppins"/>
              <a:cs typeface="Arial" panose="020B0604020202020204" pitchFamily="34" charset="0"/>
              <a:sym typeface="Poppins"/>
            </a:endParaRPr>
          </a:p>
          <a:p>
            <a:pPr algn="just">
              <a:lnSpc>
                <a:spcPts val="3331"/>
              </a:lnSpc>
            </a:pPr>
            <a:endParaRPr lang="en-US" sz="2799" dirty="0">
              <a:solidFill>
                <a:srgbClr val="100F0D"/>
              </a:solidFill>
              <a:latin typeface="Poppins"/>
              <a:ea typeface="Poppins"/>
              <a:cs typeface="Poppins"/>
              <a:sym typeface="Poppi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4786" t="-35267" r="-30481"/>
            </a:stretch>
          </a:blipFill>
        </p:spPr>
        <p:txBody>
          <a:bodyPr/>
          <a:lstStyle/>
          <a:p>
            <a:endParaRPr lang="en-US"/>
          </a:p>
        </p:txBody>
      </p:sp>
      <p:sp>
        <p:nvSpPr>
          <p:cNvPr id="3" name="Freeform 3"/>
          <p:cNvSpPr/>
          <p:nvPr/>
        </p:nvSpPr>
        <p:spPr>
          <a:xfrm>
            <a:off x="12910150" y="-3957203"/>
            <a:ext cx="11506231" cy="14315684"/>
          </a:xfrm>
          <a:custGeom>
            <a:avLst/>
            <a:gdLst/>
            <a:ahLst/>
            <a:cxnLst/>
            <a:rect l="l" t="t" r="r" b="b"/>
            <a:pathLst>
              <a:path w="11506231" h="14315684">
                <a:moveTo>
                  <a:pt x="0" y="0"/>
                </a:moveTo>
                <a:lnTo>
                  <a:pt x="11506231" y="0"/>
                </a:lnTo>
                <a:lnTo>
                  <a:pt x="11506231" y="14315684"/>
                </a:lnTo>
                <a:lnTo>
                  <a:pt x="0" y="143156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5549186" y="5143500"/>
            <a:ext cx="1143271" cy="1143271"/>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w="104775" cap="sq">
              <a:solidFill>
                <a:srgbClr val="FFFFFF"/>
              </a:solidFill>
              <a:prstDash val="solid"/>
              <a:miter/>
            </a:ln>
          </p:spPr>
        </p:sp>
        <p:sp>
          <p:nvSpPr>
            <p:cNvPr id="6" name="TextBox 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7" name="Freeform 7"/>
          <p:cNvSpPr/>
          <p:nvPr/>
        </p:nvSpPr>
        <p:spPr>
          <a:xfrm>
            <a:off x="15845057" y="5426376"/>
            <a:ext cx="551529" cy="577518"/>
          </a:xfrm>
          <a:custGeom>
            <a:avLst/>
            <a:gdLst/>
            <a:ahLst/>
            <a:cxnLst/>
            <a:rect l="l" t="t" r="r" b="b"/>
            <a:pathLst>
              <a:path w="551529" h="577518">
                <a:moveTo>
                  <a:pt x="0" y="0"/>
                </a:moveTo>
                <a:lnTo>
                  <a:pt x="551529" y="0"/>
                </a:lnTo>
                <a:lnTo>
                  <a:pt x="551529" y="577518"/>
                </a:lnTo>
                <a:lnTo>
                  <a:pt x="0" y="57751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1276310" y="1429680"/>
            <a:ext cx="6236028" cy="1104900"/>
          </a:xfrm>
          <a:prstGeom prst="rect">
            <a:avLst/>
          </a:prstGeom>
        </p:spPr>
        <p:txBody>
          <a:bodyPr lIns="0" tIns="0" rIns="0" bIns="0" rtlCol="0" anchor="t">
            <a:spAutoFit/>
          </a:bodyPr>
          <a:lstStyle/>
          <a:p>
            <a:pPr algn="l">
              <a:lnSpc>
                <a:spcPts val="8400"/>
              </a:lnSpc>
            </a:pPr>
            <a:r>
              <a:rPr lang="en-US" sz="8000" b="1">
                <a:solidFill>
                  <a:srgbClr val="0665BE"/>
                </a:solidFill>
                <a:latin typeface="Gordita Bold"/>
                <a:ea typeface="Gordita Bold"/>
                <a:cs typeface="Gordita Bold"/>
                <a:sym typeface="Gordita Bold"/>
              </a:rPr>
              <a:t>References</a:t>
            </a:r>
          </a:p>
        </p:txBody>
      </p:sp>
      <p:sp>
        <p:nvSpPr>
          <p:cNvPr id="9" name="Freeform 9"/>
          <p:cNvSpPr/>
          <p:nvPr/>
        </p:nvSpPr>
        <p:spPr>
          <a:xfrm flipH="1" flipV="1">
            <a:off x="16692457" y="4873459"/>
            <a:ext cx="5081705" cy="4300393"/>
          </a:xfrm>
          <a:custGeom>
            <a:avLst/>
            <a:gdLst/>
            <a:ahLst/>
            <a:cxnLst/>
            <a:rect l="l" t="t" r="r" b="b"/>
            <a:pathLst>
              <a:path w="5081705" h="4300393">
                <a:moveTo>
                  <a:pt x="5081705" y="4300393"/>
                </a:moveTo>
                <a:lnTo>
                  <a:pt x="0" y="4300393"/>
                </a:lnTo>
                <a:lnTo>
                  <a:pt x="0" y="0"/>
                </a:lnTo>
                <a:lnTo>
                  <a:pt x="5081705" y="0"/>
                </a:lnTo>
                <a:lnTo>
                  <a:pt x="5081705" y="4300393"/>
                </a:lnTo>
                <a:close/>
              </a:path>
            </a:pathLst>
          </a:custGeom>
          <a:blipFill>
            <a:blip r:embed="rId7">
              <a:alphaModFix amt="9999"/>
              <a:extLst>
                <a:ext uri="{96DAC541-7B7A-43D3-8B79-37D633B846F1}">
                  <asvg:svgBlip xmlns:asvg="http://schemas.microsoft.com/office/drawing/2016/SVG/main" r:embed="rId8"/>
                </a:ext>
              </a:extLst>
            </a:blip>
            <a:stretch>
              <a:fillRect/>
            </a:stretch>
          </a:blipFill>
        </p:spPr>
      </p:sp>
      <p:grpSp>
        <p:nvGrpSpPr>
          <p:cNvPr id="10" name="Group 10"/>
          <p:cNvGrpSpPr/>
          <p:nvPr/>
        </p:nvGrpSpPr>
        <p:grpSpPr>
          <a:xfrm>
            <a:off x="17259300" y="2815869"/>
            <a:ext cx="384770" cy="38477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2" name="TextBox 1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3" name="TextBox 13"/>
          <p:cNvSpPr txBox="1"/>
          <p:nvPr/>
        </p:nvSpPr>
        <p:spPr>
          <a:xfrm>
            <a:off x="1028699" y="2745828"/>
            <a:ext cx="14172427" cy="3798156"/>
          </a:xfrm>
          <a:prstGeom prst="rect">
            <a:avLst/>
          </a:prstGeom>
        </p:spPr>
        <p:txBody>
          <a:bodyPr wrap="square" lIns="0" tIns="0" rIns="0" bIns="0" rtlCol="0" anchor="t">
            <a:spAutoFit/>
          </a:bodyPr>
          <a:lstStyle/>
          <a:p>
            <a:pPr marL="457200" indent="-457200">
              <a:lnSpc>
                <a:spcPct val="150000"/>
              </a:lnSpc>
              <a:buFont typeface="Arial" panose="020B0604020202020204" pitchFamily="34" charset="0"/>
              <a:buChar char="•"/>
            </a:pPr>
            <a:r>
              <a:rPr lang="en-US" sz="2800" b="1" dirty="0" err="1">
                <a:solidFill>
                  <a:srgbClr val="100F0D"/>
                </a:solidFill>
                <a:latin typeface="Arial" panose="020B0604020202020204" pitchFamily="34" charset="0"/>
                <a:ea typeface="Poppins"/>
                <a:cs typeface="Arial" panose="020B0604020202020204" pitchFamily="34" charset="0"/>
                <a:sym typeface="Poppins"/>
              </a:rPr>
              <a:t>ChannelTV</a:t>
            </a:r>
            <a:r>
              <a:rPr lang="en-US" sz="2800" dirty="0">
                <a:solidFill>
                  <a:srgbClr val="100F0D"/>
                </a:solidFill>
                <a:latin typeface="Arial" panose="020B0604020202020204" pitchFamily="34" charset="0"/>
                <a:ea typeface="Poppins"/>
                <a:cs typeface="Arial" panose="020B0604020202020204" pitchFamily="34" charset="0"/>
                <a:sym typeface="Poppins"/>
              </a:rPr>
              <a:t> - PHOTO:</a:t>
            </a:r>
            <a:r>
              <a:rPr lang="en-US" sz="2800" dirty="0">
                <a:latin typeface="Arial" panose="020B0604020202020204" pitchFamily="34" charset="0"/>
                <a:cs typeface="Arial" panose="020B0604020202020204" pitchFamily="34" charset="0"/>
              </a:rPr>
              <a:t>NAFDAC Seizes ₦1.2bn Worth Of Fake Drugs In Lagos (news coverage)</a:t>
            </a:r>
            <a:r>
              <a:rPr lang="en-US" sz="2800" dirty="0">
                <a:solidFill>
                  <a:srgbClr val="100F0D"/>
                </a:solidFill>
                <a:latin typeface="Arial" panose="020B0604020202020204" pitchFamily="34" charset="0"/>
                <a:cs typeface="Arial" panose="020B0604020202020204" pitchFamily="34" charset="0"/>
                <a:sym typeface="Poppins"/>
              </a:rPr>
              <a:t>- </a:t>
            </a:r>
            <a:r>
              <a:rPr lang="en-US" sz="2800" dirty="0">
                <a:solidFill>
                  <a:srgbClr val="100F0D"/>
                </a:solidFill>
                <a:latin typeface="Arial" panose="020B0604020202020204" pitchFamily="34" charset="0"/>
                <a:cs typeface="Arial" panose="020B0604020202020204" pitchFamily="34" charset="0"/>
                <a:sym typeface="Poppins"/>
                <a:hlinkClick r:id="rId9"/>
              </a:rPr>
              <a:t>https://www.channelstv.com/2025/09/12/photos-nafdac-seizes-%E2%82%A61-2bn-worth-of-fake-drugs-in-lagos/?utm_source=chatgpt.com</a:t>
            </a:r>
            <a:r>
              <a:rPr lang="en-US" sz="2800" dirty="0">
                <a:solidFill>
                  <a:srgbClr val="100F0D"/>
                </a:solidFill>
                <a:latin typeface="Arial" panose="020B0604020202020204" pitchFamily="34" charset="0"/>
                <a:cs typeface="Arial" panose="020B0604020202020204" pitchFamily="34" charset="0"/>
                <a:sym typeface="Poppins"/>
              </a:rPr>
              <a:t>.</a:t>
            </a:r>
          </a:p>
          <a:p>
            <a:pPr marL="457200" indent="-457200">
              <a:lnSpc>
                <a:spcPct val="150000"/>
              </a:lnSpc>
              <a:buFont typeface="Arial" panose="020B0604020202020204" pitchFamily="34" charset="0"/>
              <a:buChar char="•"/>
            </a:pPr>
            <a:r>
              <a:rPr lang="en-US" sz="2800" b="1" dirty="0">
                <a:solidFill>
                  <a:srgbClr val="100F0D"/>
                </a:solidFill>
                <a:latin typeface="Arial" panose="020B0604020202020204" pitchFamily="34" charset="0"/>
                <a:ea typeface="Poppins"/>
                <a:cs typeface="Arial" panose="020B0604020202020204" pitchFamily="34" charset="0"/>
                <a:sym typeface="Poppins"/>
              </a:rPr>
              <a:t>Think Global Heath/Reuter </a:t>
            </a:r>
            <a:r>
              <a:rPr lang="en-US" sz="2800" dirty="0">
                <a:solidFill>
                  <a:srgbClr val="100F0D"/>
                </a:solidFill>
                <a:latin typeface="Arial" panose="020B0604020202020204" pitchFamily="34" charset="0"/>
                <a:ea typeface="Poppins"/>
                <a:cs typeface="Arial" panose="020B0604020202020204" pitchFamily="34" charset="0"/>
                <a:sym typeface="Poppins"/>
              </a:rPr>
              <a:t>- </a:t>
            </a:r>
            <a:r>
              <a:rPr lang="en-US" sz="2800" dirty="0">
                <a:latin typeface="Arial" panose="020B0604020202020204" pitchFamily="34" charset="0"/>
                <a:cs typeface="Arial" panose="020B0604020202020204" pitchFamily="34" charset="0"/>
              </a:rPr>
              <a:t>contextual articles on counterfeit drugs in Nigeria and enforcement moves</a:t>
            </a:r>
            <a:r>
              <a:rPr lang="en-US" sz="2800" dirty="0">
                <a:solidFill>
                  <a:srgbClr val="100F0D"/>
                </a:solidFill>
                <a:latin typeface="Arial" panose="020B0604020202020204" pitchFamily="34" charset="0"/>
                <a:cs typeface="Arial" panose="020B0604020202020204" pitchFamily="34" charset="0"/>
                <a:sym typeface="Poppins"/>
              </a:rPr>
              <a:t> - https://www.thinkglobalhealth.org/article/nigerias-counterfeit-drug-epidemic?utm_source=chatgpt.com</a:t>
            </a:r>
            <a:endParaRPr lang="en-US" sz="2800" dirty="0">
              <a:solidFill>
                <a:srgbClr val="100F0D"/>
              </a:solidFill>
              <a:latin typeface="Arial" panose="020B0604020202020204" pitchFamily="34" charset="0"/>
              <a:ea typeface="Poppins"/>
              <a:cs typeface="Arial" panose="020B0604020202020204" pitchFamily="34" charset="0"/>
              <a:sym typeface="Poppi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8486185" y="-836932"/>
            <a:ext cx="10118808" cy="12589497"/>
          </a:xfrm>
          <a:custGeom>
            <a:avLst/>
            <a:gdLst/>
            <a:ahLst/>
            <a:cxnLst/>
            <a:rect l="l" t="t" r="r" b="b"/>
            <a:pathLst>
              <a:path w="10118808" h="12589497">
                <a:moveTo>
                  <a:pt x="0" y="0"/>
                </a:moveTo>
                <a:lnTo>
                  <a:pt x="10118808" y="0"/>
                </a:lnTo>
                <a:lnTo>
                  <a:pt x="10118808" y="12589497"/>
                </a:lnTo>
                <a:lnTo>
                  <a:pt x="0" y="125894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a:off x="11729343" y="0"/>
            <a:ext cx="6558657" cy="6558657"/>
          </a:xfrm>
          <a:custGeom>
            <a:avLst/>
            <a:gdLst/>
            <a:ahLst/>
            <a:cxnLst/>
            <a:rect l="l" t="t" r="r" b="b"/>
            <a:pathLst>
              <a:path w="6558657" h="6558657">
                <a:moveTo>
                  <a:pt x="6558657" y="0"/>
                </a:moveTo>
                <a:lnTo>
                  <a:pt x="0" y="0"/>
                </a:lnTo>
                <a:lnTo>
                  <a:pt x="0" y="6558657"/>
                </a:lnTo>
                <a:lnTo>
                  <a:pt x="6558657" y="6558657"/>
                </a:lnTo>
                <a:lnTo>
                  <a:pt x="6558657"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5" name="Group 5"/>
          <p:cNvGrpSpPr/>
          <p:nvPr/>
        </p:nvGrpSpPr>
        <p:grpSpPr>
          <a:xfrm>
            <a:off x="16119103" y="5457817"/>
            <a:ext cx="3086100" cy="3436327"/>
            <a:chOff x="0" y="0"/>
            <a:chExt cx="812800" cy="905041"/>
          </a:xfrm>
        </p:grpSpPr>
        <p:sp>
          <p:nvSpPr>
            <p:cNvPr id="6" name="Freeform 6"/>
            <p:cNvSpPr/>
            <p:nvPr/>
          </p:nvSpPr>
          <p:spPr>
            <a:xfrm>
              <a:off x="0" y="0"/>
              <a:ext cx="812800" cy="905041"/>
            </a:xfrm>
            <a:custGeom>
              <a:avLst/>
              <a:gdLst/>
              <a:ahLst/>
              <a:cxnLst/>
              <a:rect l="l" t="t" r="r" b="b"/>
              <a:pathLst>
                <a:path w="812800" h="905041">
                  <a:moveTo>
                    <a:pt x="127941" y="0"/>
                  </a:moveTo>
                  <a:lnTo>
                    <a:pt x="684859" y="0"/>
                  </a:lnTo>
                  <a:cubicBezTo>
                    <a:pt x="718791" y="0"/>
                    <a:pt x="751333" y="13479"/>
                    <a:pt x="775327" y="37473"/>
                  </a:cubicBezTo>
                  <a:cubicBezTo>
                    <a:pt x="799321" y="61467"/>
                    <a:pt x="812800" y="94009"/>
                    <a:pt x="812800" y="127941"/>
                  </a:cubicBezTo>
                  <a:lnTo>
                    <a:pt x="812800" y="777100"/>
                  </a:lnTo>
                  <a:cubicBezTo>
                    <a:pt x="812800" y="811032"/>
                    <a:pt x="799321" y="843574"/>
                    <a:pt x="775327" y="867568"/>
                  </a:cubicBezTo>
                  <a:cubicBezTo>
                    <a:pt x="751333" y="891561"/>
                    <a:pt x="718791" y="905041"/>
                    <a:pt x="684859" y="905041"/>
                  </a:cubicBezTo>
                  <a:lnTo>
                    <a:pt x="127941" y="905041"/>
                  </a:lnTo>
                  <a:cubicBezTo>
                    <a:pt x="94009" y="905041"/>
                    <a:pt x="61467" y="891561"/>
                    <a:pt x="37473" y="867568"/>
                  </a:cubicBezTo>
                  <a:cubicBezTo>
                    <a:pt x="13479" y="843574"/>
                    <a:pt x="0" y="811032"/>
                    <a:pt x="0" y="777100"/>
                  </a:cubicBezTo>
                  <a:lnTo>
                    <a:pt x="0" y="127941"/>
                  </a:lnTo>
                  <a:cubicBezTo>
                    <a:pt x="0" y="94009"/>
                    <a:pt x="13479" y="61467"/>
                    <a:pt x="37473" y="37473"/>
                  </a:cubicBezTo>
                  <a:cubicBezTo>
                    <a:pt x="61467" y="13479"/>
                    <a:pt x="94009" y="0"/>
                    <a:pt x="127941" y="0"/>
                  </a:cubicBezTo>
                  <a:close/>
                </a:path>
              </a:pathLst>
            </a:custGeom>
            <a:solidFill>
              <a:srgbClr val="0665BE"/>
            </a:solidFill>
          </p:spPr>
        </p:sp>
        <p:sp>
          <p:nvSpPr>
            <p:cNvPr id="7" name="TextBox 7"/>
            <p:cNvSpPr txBox="1"/>
            <p:nvPr/>
          </p:nvSpPr>
          <p:spPr>
            <a:xfrm>
              <a:off x="0" y="-47625"/>
              <a:ext cx="812800" cy="952666"/>
            </a:xfrm>
            <a:prstGeom prst="rect">
              <a:avLst/>
            </a:prstGeom>
          </p:spPr>
          <p:txBody>
            <a:bodyPr lIns="50800" tIns="50800" rIns="50800" bIns="50800" rtlCol="0" anchor="ctr"/>
            <a:lstStyle/>
            <a:p>
              <a:pPr algn="ctr">
                <a:lnSpc>
                  <a:spcPts val="3678"/>
                </a:lnSpc>
              </a:pPr>
              <a:endParaRPr/>
            </a:p>
          </p:txBody>
        </p:sp>
      </p:grpSp>
      <p:sp>
        <p:nvSpPr>
          <p:cNvPr id="8" name="Freeform 8"/>
          <p:cNvSpPr/>
          <p:nvPr/>
        </p:nvSpPr>
        <p:spPr>
          <a:xfrm>
            <a:off x="11856974" y="1222452"/>
            <a:ext cx="5552623" cy="4698907"/>
          </a:xfrm>
          <a:custGeom>
            <a:avLst/>
            <a:gdLst/>
            <a:ahLst/>
            <a:cxnLst/>
            <a:rect l="l" t="t" r="r" b="b"/>
            <a:pathLst>
              <a:path w="5552623" h="4698907">
                <a:moveTo>
                  <a:pt x="0" y="0"/>
                </a:moveTo>
                <a:lnTo>
                  <a:pt x="5552623" y="0"/>
                </a:lnTo>
                <a:lnTo>
                  <a:pt x="5552623" y="4698907"/>
                </a:lnTo>
                <a:lnTo>
                  <a:pt x="0" y="469890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9" name="Group 9"/>
          <p:cNvGrpSpPr/>
          <p:nvPr/>
        </p:nvGrpSpPr>
        <p:grpSpPr>
          <a:xfrm>
            <a:off x="10612043" y="3366506"/>
            <a:ext cx="7050110" cy="6049521"/>
            <a:chOff x="0" y="0"/>
            <a:chExt cx="6269228" cy="5379466"/>
          </a:xfrm>
        </p:grpSpPr>
        <p:sp>
          <p:nvSpPr>
            <p:cNvPr id="10" name="Freeform 10"/>
            <p:cNvSpPr/>
            <p:nvPr/>
          </p:nvSpPr>
          <p:spPr>
            <a:xfrm>
              <a:off x="-37338" y="-26924"/>
              <a:ext cx="6306566" cy="5406390"/>
            </a:xfrm>
            <a:custGeom>
              <a:avLst/>
              <a:gdLst/>
              <a:ahLst/>
              <a:cxnLst/>
              <a:rect l="l" t="t" r="r" b="b"/>
              <a:pathLst>
                <a:path w="6306566" h="5406390">
                  <a:moveTo>
                    <a:pt x="6014466" y="5406390"/>
                  </a:moveTo>
                  <a:cubicBezTo>
                    <a:pt x="6175121" y="5406390"/>
                    <a:pt x="6306566" y="5274945"/>
                    <a:pt x="6306566" y="5114290"/>
                  </a:cubicBezTo>
                  <a:lnTo>
                    <a:pt x="6306566" y="264922"/>
                  </a:lnTo>
                  <a:cubicBezTo>
                    <a:pt x="6306566" y="104267"/>
                    <a:pt x="6177915" y="0"/>
                    <a:pt x="6020816" y="33147"/>
                  </a:cubicBezTo>
                  <a:lnTo>
                    <a:pt x="242316" y="1251966"/>
                  </a:lnTo>
                  <a:cubicBezTo>
                    <a:pt x="85090" y="1285113"/>
                    <a:pt x="0" y="1436243"/>
                    <a:pt x="53213" y="1587881"/>
                  </a:cubicBezTo>
                  <a:lnTo>
                    <a:pt x="1295781" y="5130673"/>
                  </a:lnTo>
                  <a:cubicBezTo>
                    <a:pt x="1348994" y="5282311"/>
                    <a:pt x="1523873" y="5406263"/>
                    <a:pt x="1684528" y="5406263"/>
                  </a:cubicBezTo>
                  <a:lnTo>
                    <a:pt x="6014466" y="5406390"/>
                  </a:lnTo>
                  <a:close/>
                </a:path>
              </a:pathLst>
            </a:custGeom>
            <a:blipFill>
              <a:blip r:embed="rId9"/>
              <a:stretch>
                <a:fillRect l="-14395" r="-14395"/>
              </a:stretch>
            </a:blipFill>
            <a:ln w="152400" cap="sq">
              <a:solidFill>
                <a:srgbClr val="FFFFFF"/>
              </a:solidFill>
              <a:prstDash val="solid"/>
              <a:miter/>
            </a:ln>
          </p:spPr>
        </p:sp>
      </p:grpSp>
      <p:sp>
        <p:nvSpPr>
          <p:cNvPr id="11" name="TextBox 11"/>
          <p:cNvSpPr txBox="1"/>
          <p:nvPr/>
        </p:nvSpPr>
        <p:spPr>
          <a:xfrm>
            <a:off x="696752" y="3920385"/>
            <a:ext cx="8750522" cy="1537432"/>
          </a:xfrm>
          <a:prstGeom prst="rect">
            <a:avLst/>
          </a:prstGeom>
        </p:spPr>
        <p:txBody>
          <a:bodyPr lIns="0" tIns="0" rIns="0" bIns="0" rtlCol="0" anchor="t">
            <a:spAutoFit/>
          </a:bodyPr>
          <a:lstStyle/>
          <a:p>
            <a:pPr algn="l">
              <a:lnSpc>
                <a:spcPts val="11765"/>
              </a:lnSpc>
            </a:pPr>
            <a:r>
              <a:rPr lang="en-US" sz="11205" b="1">
                <a:solidFill>
                  <a:srgbClr val="B06E10"/>
                </a:solidFill>
                <a:latin typeface="Gordita Bold"/>
                <a:ea typeface="Gordita Bold"/>
                <a:cs typeface="Gordita Bold"/>
                <a:sym typeface="Gordita Bold"/>
              </a:rPr>
              <a:t>Thank You</a:t>
            </a:r>
          </a:p>
        </p:txBody>
      </p:sp>
      <p:grpSp>
        <p:nvGrpSpPr>
          <p:cNvPr id="12" name="Group 12"/>
          <p:cNvGrpSpPr/>
          <p:nvPr/>
        </p:nvGrpSpPr>
        <p:grpSpPr>
          <a:xfrm>
            <a:off x="9623867" y="2109792"/>
            <a:ext cx="5853420" cy="5853420"/>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0"/>
              <a:stretch>
                <a:fillRect l="-50428" b="-222"/>
              </a:stretch>
            </a:blipFill>
            <a:ln w="171450" cap="sq">
              <a:solidFill>
                <a:srgbClr val="FFFFFF"/>
              </a:solidFill>
              <a:prstDash val="solid"/>
              <a:miter/>
            </a:ln>
          </p:spPr>
        </p:sp>
      </p:grpSp>
      <p:grpSp>
        <p:nvGrpSpPr>
          <p:cNvPr id="14" name="Group 14"/>
          <p:cNvGrpSpPr/>
          <p:nvPr/>
        </p:nvGrpSpPr>
        <p:grpSpPr>
          <a:xfrm>
            <a:off x="9091125" y="4793267"/>
            <a:ext cx="1376194" cy="137619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w="104775" cap="sq">
              <a:solidFill>
                <a:srgbClr val="FFFFFF"/>
              </a:solidFill>
              <a:prstDash val="solid"/>
              <a:miter/>
            </a:ln>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7" name="Freeform 17"/>
          <p:cNvSpPr/>
          <p:nvPr/>
        </p:nvSpPr>
        <p:spPr>
          <a:xfrm>
            <a:off x="9447275" y="5133775"/>
            <a:ext cx="663895" cy="695178"/>
          </a:xfrm>
          <a:custGeom>
            <a:avLst/>
            <a:gdLst/>
            <a:ahLst/>
            <a:cxnLst/>
            <a:rect l="l" t="t" r="r" b="b"/>
            <a:pathLst>
              <a:path w="663895" h="695178">
                <a:moveTo>
                  <a:pt x="0" y="0"/>
                </a:moveTo>
                <a:lnTo>
                  <a:pt x="663895" y="0"/>
                </a:lnTo>
                <a:lnTo>
                  <a:pt x="663895" y="695178"/>
                </a:lnTo>
                <a:lnTo>
                  <a:pt x="0" y="695178"/>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18" name="Freeform 18"/>
          <p:cNvSpPr/>
          <p:nvPr/>
        </p:nvSpPr>
        <p:spPr>
          <a:xfrm>
            <a:off x="16680701" y="2024620"/>
            <a:ext cx="512537" cy="536688"/>
          </a:xfrm>
          <a:custGeom>
            <a:avLst/>
            <a:gdLst/>
            <a:ahLst/>
            <a:cxnLst/>
            <a:rect l="l" t="t" r="r" b="b"/>
            <a:pathLst>
              <a:path w="512537" h="536688">
                <a:moveTo>
                  <a:pt x="0" y="0"/>
                </a:moveTo>
                <a:lnTo>
                  <a:pt x="512537" y="0"/>
                </a:lnTo>
                <a:lnTo>
                  <a:pt x="512537" y="536687"/>
                </a:lnTo>
                <a:lnTo>
                  <a:pt x="0" y="536687"/>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grpSp>
        <p:nvGrpSpPr>
          <p:cNvPr id="19" name="Group 19"/>
          <p:cNvGrpSpPr/>
          <p:nvPr/>
        </p:nvGrpSpPr>
        <p:grpSpPr>
          <a:xfrm>
            <a:off x="9162237" y="7222692"/>
            <a:ext cx="285038" cy="28503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2" name="TextBox 22"/>
          <p:cNvSpPr txBox="1"/>
          <p:nvPr/>
        </p:nvSpPr>
        <p:spPr>
          <a:xfrm>
            <a:off x="1067846" y="6682865"/>
            <a:ext cx="9043324" cy="438133"/>
          </a:xfrm>
          <a:prstGeom prst="rect">
            <a:avLst/>
          </a:prstGeom>
        </p:spPr>
        <p:txBody>
          <a:bodyPr wrap="square" lIns="0" tIns="0" rIns="0" bIns="0" rtlCol="0" anchor="t">
            <a:spAutoFit/>
          </a:bodyPr>
          <a:lstStyle/>
          <a:p>
            <a:pPr algn="l">
              <a:lnSpc>
                <a:spcPts val="3359"/>
              </a:lnSpc>
              <a:spcBef>
                <a:spcPct val="0"/>
              </a:spcBef>
            </a:pPr>
            <a:r>
              <a:rPr lang="en-US" sz="3600" b="1" dirty="0">
                <a:solidFill>
                  <a:srgbClr val="0665BE"/>
                </a:solidFill>
                <a:latin typeface="Gordita Bold"/>
                <a:ea typeface="Gordita Bold"/>
                <a:cs typeface="Gordita Bold"/>
                <a:sym typeface="Gordita Bold"/>
              </a:rPr>
              <a:t>Internship Presentation By </a:t>
            </a:r>
            <a:r>
              <a:rPr lang="en-US" sz="3600" b="1" dirty="0">
                <a:solidFill>
                  <a:schemeClr val="accent6">
                    <a:lumMod val="50000"/>
                  </a:schemeClr>
                </a:solidFill>
                <a:latin typeface="Gordita Bold"/>
                <a:ea typeface="Gordita Bold"/>
                <a:cs typeface="Gordita Bold"/>
                <a:sym typeface="Gordita Bold"/>
              </a:rPr>
              <a:t>Health-2</a:t>
            </a:r>
          </a:p>
        </p:txBody>
      </p:sp>
      <p:sp>
        <p:nvSpPr>
          <p:cNvPr id="23" name="Freeform 23"/>
          <p:cNvSpPr/>
          <p:nvPr/>
        </p:nvSpPr>
        <p:spPr>
          <a:xfrm>
            <a:off x="1066788" y="995110"/>
            <a:ext cx="1207934" cy="1114682"/>
          </a:xfrm>
          <a:custGeom>
            <a:avLst/>
            <a:gdLst/>
            <a:ahLst/>
            <a:cxnLst/>
            <a:rect l="l" t="t" r="r" b="b"/>
            <a:pathLst>
              <a:path w="1207934" h="1114682">
                <a:moveTo>
                  <a:pt x="0" y="0"/>
                </a:moveTo>
                <a:lnTo>
                  <a:pt x="1207933" y="0"/>
                </a:lnTo>
                <a:lnTo>
                  <a:pt x="1207933" y="1114682"/>
                </a:lnTo>
                <a:lnTo>
                  <a:pt x="0" y="1114682"/>
                </a:lnTo>
                <a:lnTo>
                  <a:pt x="0" y="0"/>
                </a:lnTo>
                <a:close/>
              </a:path>
            </a:pathLst>
          </a:custGeom>
          <a:blipFill>
            <a:blip r:embed="rId15"/>
            <a:stretch>
              <a:fillRect l="-186865" t="-163093" r="-187297" b="-250736"/>
            </a:stretch>
          </a:blipFill>
        </p:spPr>
      </p:sp>
      <p:sp>
        <p:nvSpPr>
          <p:cNvPr id="24" name="TextBox 24"/>
          <p:cNvSpPr txBox="1"/>
          <p:nvPr/>
        </p:nvSpPr>
        <p:spPr>
          <a:xfrm>
            <a:off x="2274721" y="1199755"/>
            <a:ext cx="1772505" cy="824865"/>
          </a:xfrm>
          <a:prstGeom prst="rect">
            <a:avLst/>
          </a:prstGeom>
        </p:spPr>
        <p:txBody>
          <a:bodyPr lIns="0" tIns="0" rIns="0" bIns="0" rtlCol="0" anchor="t">
            <a:spAutoFit/>
          </a:bodyPr>
          <a:lstStyle/>
          <a:p>
            <a:pPr algn="l">
              <a:lnSpc>
                <a:spcPts val="3359"/>
              </a:lnSpc>
            </a:pPr>
            <a:r>
              <a:rPr lang="en-US" sz="2400" b="1">
                <a:solidFill>
                  <a:srgbClr val="0665BE"/>
                </a:solidFill>
                <a:latin typeface="Gordita Bold"/>
                <a:ea typeface="Gordita Bold"/>
                <a:cs typeface="Gordita Bold"/>
                <a:sym typeface="Gordita Bold"/>
              </a:rPr>
              <a:t>DataVerse </a:t>
            </a:r>
          </a:p>
          <a:p>
            <a:pPr algn="l">
              <a:lnSpc>
                <a:spcPts val="3359"/>
              </a:lnSpc>
              <a:spcBef>
                <a:spcPct val="0"/>
              </a:spcBef>
            </a:pPr>
            <a:r>
              <a:rPr lang="en-US" sz="2400" b="1">
                <a:solidFill>
                  <a:srgbClr val="0665BE"/>
                </a:solidFill>
                <a:latin typeface="Gordita Bold"/>
                <a:ea typeface="Gordita Bold"/>
                <a:cs typeface="Gordita Bold"/>
                <a:sym typeface="Gordita Bold"/>
              </a:rPr>
              <a:t>Africa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5434"/>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l="-5885" t="-35267" r="-29381"/>
            </a:stretch>
          </a:blipFill>
        </p:spPr>
      </p:sp>
      <p:sp>
        <p:nvSpPr>
          <p:cNvPr id="3" name="Freeform 3"/>
          <p:cNvSpPr/>
          <p:nvPr/>
        </p:nvSpPr>
        <p:spPr>
          <a:xfrm>
            <a:off x="13735369" y="-626955"/>
            <a:ext cx="9324265" cy="12011935"/>
          </a:xfrm>
          <a:custGeom>
            <a:avLst/>
            <a:gdLst/>
            <a:ahLst/>
            <a:cxnLst/>
            <a:rect l="l" t="t" r="r" b="b"/>
            <a:pathLst>
              <a:path w="9324265" h="12011935">
                <a:moveTo>
                  <a:pt x="0" y="0"/>
                </a:moveTo>
                <a:lnTo>
                  <a:pt x="9324265" y="0"/>
                </a:lnTo>
                <a:lnTo>
                  <a:pt x="9324265" y="12011935"/>
                </a:lnTo>
                <a:lnTo>
                  <a:pt x="0" y="1201193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12317273" y="2020450"/>
            <a:ext cx="5832618" cy="5832618"/>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6"/>
              <a:stretch>
                <a:fillRect l="-50093"/>
              </a:stretch>
            </a:blipFill>
            <a:ln w="171450" cap="sq">
              <a:solidFill>
                <a:srgbClr val="FFFFFF"/>
              </a:solidFill>
              <a:prstDash val="solid"/>
              <a:miter/>
            </a:ln>
          </p:spPr>
        </p:sp>
      </p:grpSp>
      <p:sp>
        <p:nvSpPr>
          <p:cNvPr id="6" name="Freeform 6"/>
          <p:cNvSpPr/>
          <p:nvPr/>
        </p:nvSpPr>
        <p:spPr>
          <a:xfrm>
            <a:off x="10768587" y="6579629"/>
            <a:ext cx="663895" cy="695178"/>
          </a:xfrm>
          <a:custGeom>
            <a:avLst/>
            <a:gdLst/>
            <a:ahLst/>
            <a:cxnLst/>
            <a:rect l="l" t="t" r="r" b="b"/>
            <a:pathLst>
              <a:path w="663895" h="695178">
                <a:moveTo>
                  <a:pt x="0" y="0"/>
                </a:moveTo>
                <a:lnTo>
                  <a:pt x="663895" y="0"/>
                </a:lnTo>
                <a:lnTo>
                  <a:pt x="663895" y="695178"/>
                </a:lnTo>
                <a:lnTo>
                  <a:pt x="0" y="69517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7" name="Group 7"/>
          <p:cNvGrpSpPr/>
          <p:nvPr/>
        </p:nvGrpSpPr>
        <p:grpSpPr>
          <a:xfrm>
            <a:off x="15644015" y="2020450"/>
            <a:ext cx="705693" cy="70569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9" name="TextBox 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0" name="TextBox 10"/>
          <p:cNvSpPr txBox="1"/>
          <p:nvPr/>
        </p:nvSpPr>
        <p:spPr>
          <a:xfrm>
            <a:off x="1028700" y="1712785"/>
            <a:ext cx="9383738" cy="984885"/>
          </a:xfrm>
          <a:prstGeom prst="rect">
            <a:avLst/>
          </a:prstGeom>
        </p:spPr>
        <p:txBody>
          <a:bodyPr lIns="0" tIns="0" rIns="0" bIns="0" rtlCol="0" anchor="t">
            <a:spAutoFit/>
          </a:bodyPr>
          <a:lstStyle/>
          <a:p>
            <a:pPr algn="l">
              <a:lnSpc>
                <a:spcPts val="7560"/>
              </a:lnSpc>
            </a:pPr>
            <a:r>
              <a:rPr lang="en-US" sz="7200" b="1" dirty="0">
                <a:solidFill>
                  <a:srgbClr val="0665BE"/>
                </a:solidFill>
                <a:latin typeface="Gordita Bold"/>
                <a:ea typeface="Gordita Bold"/>
                <a:cs typeface="Gordita Bold"/>
                <a:sym typeface="Gordita Bold"/>
              </a:rPr>
              <a:t>Problem Statement</a:t>
            </a:r>
          </a:p>
        </p:txBody>
      </p:sp>
      <p:sp>
        <p:nvSpPr>
          <p:cNvPr id="11" name="TextBox 11"/>
          <p:cNvSpPr txBox="1"/>
          <p:nvPr/>
        </p:nvSpPr>
        <p:spPr>
          <a:xfrm>
            <a:off x="1249722" y="2560678"/>
            <a:ext cx="11475677" cy="7833363"/>
          </a:xfrm>
          <a:prstGeom prst="rect">
            <a:avLst/>
          </a:prstGeom>
        </p:spPr>
        <p:txBody>
          <a:bodyPr wrap="square" lIns="0" tIns="0" rIns="0" bIns="0" rtlCol="0" anchor="t">
            <a:spAutoFit/>
          </a:bodyPr>
          <a:lstStyle/>
          <a:p>
            <a:pPr algn="just">
              <a:lnSpc>
                <a:spcPts val="3639"/>
              </a:lnSpc>
            </a:pPr>
            <a:endParaRPr lang="en-US" sz="2799" dirty="0">
              <a:solidFill>
                <a:srgbClr val="000000"/>
              </a:solidFill>
              <a:latin typeface="Poppins"/>
              <a:ea typeface="Poppins"/>
              <a:cs typeface="Poppins"/>
              <a:sym typeface="Poppins"/>
            </a:endParaRPr>
          </a:p>
          <a:p>
            <a:pPr marL="302259" lvl="1" algn="just">
              <a:lnSpc>
                <a:spcPts val="3639"/>
              </a:lnSpc>
            </a:pPr>
            <a:r>
              <a:rPr lang="en-US" sz="2799" b="1" dirty="0">
                <a:solidFill>
                  <a:srgbClr val="000000"/>
                </a:solidFill>
                <a:latin typeface="Arial" panose="020B0604020202020204" pitchFamily="34" charset="0"/>
                <a:ea typeface="Poppins"/>
                <a:cs typeface="Arial" panose="020B0604020202020204" pitchFamily="34" charset="0"/>
                <a:sym typeface="Poppins"/>
              </a:rPr>
              <a:t>Context</a:t>
            </a:r>
          </a:p>
          <a:p>
            <a:pPr marL="759459" lvl="1" indent="-457200" algn="just">
              <a:lnSpc>
                <a:spcPts val="3639"/>
              </a:lnSpc>
              <a:buFont typeface="Arial" panose="020B0604020202020204" pitchFamily="34" charset="0"/>
              <a:buChar char="•"/>
            </a:pPr>
            <a:r>
              <a:rPr lang="en-US" sz="2800" dirty="0">
                <a:latin typeface="Arial" panose="020B0604020202020204" pitchFamily="34" charset="0"/>
                <a:cs typeface="Arial" panose="020B0604020202020204" pitchFamily="34" charset="0"/>
              </a:rPr>
              <a:t>Fake and substandard drugs are a major challenge in healthcare supply chains, especially in developing regions.</a:t>
            </a:r>
          </a:p>
          <a:p>
            <a:pPr marL="759459" lvl="1" indent="-457200" algn="just">
              <a:lnSpc>
                <a:spcPts val="3639"/>
              </a:lnSpc>
              <a:buFont typeface="Arial" panose="020B0604020202020204" pitchFamily="34" charset="0"/>
              <a:buChar char="•"/>
            </a:pPr>
            <a:r>
              <a:rPr lang="en-US" sz="2800" dirty="0">
                <a:latin typeface="Arial" panose="020B0604020202020204" pitchFamily="34" charset="0"/>
                <a:cs typeface="Arial" panose="020B0604020202020204" pitchFamily="34" charset="0"/>
              </a:rPr>
              <a:t>Weak monitoring systems make it difficult to track drug authenticity from suppliers to pharmacies.</a:t>
            </a:r>
            <a:endParaRPr lang="en-US" sz="2799" dirty="0">
              <a:solidFill>
                <a:srgbClr val="000000"/>
              </a:solidFill>
              <a:latin typeface="Arial" panose="020B0604020202020204" pitchFamily="34" charset="0"/>
              <a:ea typeface="Poppins"/>
              <a:cs typeface="Arial" panose="020B0604020202020204" pitchFamily="34" charset="0"/>
              <a:sym typeface="Poppins"/>
            </a:endParaRPr>
          </a:p>
          <a:p>
            <a:pPr marL="302259" lvl="1" algn="just">
              <a:lnSpc>
                <a:spcPts val="3639"/>
              </a:lnSpc>
            </a:pPr>
            <a:r>
              <a:rPr lang="en-US" sz="2799" b="1" dirty="0">
                <a:solidFill>
                  <a:srgbClr val="000000"/>
                </a:solidFill>
                <a:latin typeface="Arial" panose="020B0604020202020204" pitchFamily="34" charset="0"/>
                <a:ea typeface="Poppins"/>
                <a:cs typeface="Arial" panose="020B0604020202020204" pitchFamily="34" charset="0"/>
                <a:sym typeface="Poppins"/>
              </a:rPr>
              <a:t>Issue</a:t>
            </a:r>
          </a:p>
          <a:p>
            <a:pPr marL="759459" lvl="1" indent="-457200" algn="just">
              <a:lnSpc>
                <a:spcPts val="3639"/>
              </a:lnSpc>
              <a:buFont typeface="Arial" panose="020B0604020202020204" pitchFamily="34" charset="0"/>
              <a:buChar char="•"/>
            </a:pPr>
            <a:r>
              <a:rPr lang="en-US" sz="2800" dirty="0">
                <a:latin typeface="Arial" panose="020B0604020202020204" pitchFamily="34" charset="0"/>
                <a:cs typeface="Arial" panose="020B0604020202020204" pitchFamily="34" charset="0"/>
              </a:rPr>
              <a:t>Fake drugs may contain incorrect ingredients, wrong dosages, or harmful substances.</a:t>
            </a:r>
          </a:p>
          <a:p>
            <a:pPr marL="759459" lvl="1" indent="-457200" algn="just">
              <a:lnSpc>
                <a:spcPts val="3639"/>
              </a:lnSpc>
              <a:buFont typeface="Arial" panose="020B0604020202020204" pitchFamily="34" charset="0"/>
              <a:buChar char="•"/>
            </a:pPr>
            <a:r>
              <a:rPr lang="en-US" sz="2800" dirty="0">
                <a:latin typeface="Arial" panose="020B0604020202020204" pitchFamily="34" charset="0"/>
                <a:cs typeface="Arial" panose="020B0604020202020204" pitchFamily="34" charset="0"/>
              </a:rPr>
              <a:t>Substandard drugs often reach patients through expired stock, suspicious sales channels, or unethical suppliers.</a:t>
            </a:r>
            <a:endParaRPr lang="en-US" sz="2799" dirty="0">
              <a:solidFill>
                <a:srgbClr val="000000"/>
              </a:solidFill>
              <a:latin typeface="Arial" panose="020B0604020202020204" pitchFamily="34" charset="0"/>
              <a:cs typeface="Arial" panose="020B0604020202020204" pitchFamily="34" charset="0"/>
              <a:sym typeface="Poppins"/>
            </a:endParaRPr>
          </a:p>
          <a:p>
            <a:pPr marL="302259" lvl="1" algn="just">
              <a:lnSpc>
                <a:spcPts val="3639"/>
              </a:lnSpc>
            </a:pPr>
            <a:r>
              <a:rPr lang="en-US" sz="2799" b="1" dirty="0">
                <a:solidFill>
                  <a:srgbClr val="000000"/>
                </a:solidFill>
                <a:latin typeface="Arial" panose="020B0604020202020204" pitchFamily="34" charset="0"/>
                <a:ea typeface="Poppins"/>
                <a:cs typeface="Arial" panose="020B0604020202020204" pitchFamily="34" charset="0"/>
                <a:sym typeface="Poppins"/>
              </a:rPr>
              <a:t>Impact</a:t>
            </a:r>
          </a:p>
          <a:p>
            <a:pPr marL="759459" lvl="1" indent="-457200" algn="just">
              <a:lnSpc>
                <a:spcPts val="3639"/>
              </a:lnSpc>
              <a:buFont typeface="Arial" panose="020B0604020202020204" pitchFamily="34" charset="0"/>
              <a:buChar char="•"/>
            </a:pPr>
            <a:r>
              <a:rPr lang="en-US" sz="2800" dirty="0">
                <a:latin typeface="Arial" panose="020B0604020202020204" pitchFamily="34" charset="0"/>
                <a:cs typeface="Arial" panose="020B0604020202020204" pitchFamily="34" charset="0"/>
              </a:rPr>
              <a:t>These drugs put patients’ lives at risk and undermine trust in healthcare systems.</a:t>
            </a:r>
            <a:endParaRPr lang="en-US" sz="2799" b="1" dirty="0">
              <a:solidFill>
                <a:srgbClr val="000000"/>
              </a:solidFill>
              <a:latin typeface="Arial" panose="020B0604020202020204" pitchFamily="34" charset="0"/>
              <a:cs typeface="Arial" panose="020B0604020202020204" pitchFamily="34" charset="0"/>
              <a:sym typeface="Poppins"/>
            </a:endParaRPr>
          </a:p>
          <a:p>
            <a:pPr marL="759459" lvl="1" indent="-457200" algn="just">
              <a:lnSpc>
                <a:spcPts val="3639"/>
              </a:lnSpc>
              <a:buFont typeface="Arial" panose="020B0604020202020204" pitchFamily="34" charset="0"/>
              <a:buChar char="•"/>
            </a:pPr>
            <a:r>
              <a:rPr lang="en-US" sz="2800" dirty="0">
                <a:latin typeface="Arial" panose="020B0604020202020204" pitchFamily="34" charset="0"/>
                <a:cs typeface="Arial" panose="020B0604020202020204" pitchFamily="34" charset="0"/>
              </a:rPr>
              <a:t>They also cause economic losses for legitimate pharmacies, suppliers, and patients.</a:t>
            </a:r>
            <a:endParaRPr lang="en-US" sz="2799" b="1" dirty="0">
              <a:solidFill>
                <a:srgbClr val="000000"/>
              </a:solidFill>
              <a:latin typeface="Arial" panose="020B0604020202020204" pitchFamily="34" charset="0"/>
              <a:ea typeface="Poppins"/>
              <a:cs typeface="Arial" panose="020B0604020202020204" pitchFamily="34" charset="0"/>
              <a:sym typeface="Poppins"/>
            </a:endParaRPr>
          </a:p>
          <a:p>
            <a:pPr algn="just">
              <a:lnSpc>
                <a:spcPts val="3639"/>
              </a:lnSpc>
            </a:pPr>
            <a:endParaRPr lang="en-US" sz="2799" dirty="0">
              <a:solidFill>
                <a:srgbClr val="000000"/>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3"/>
            <a:stretch>
              <a:fillRect l="-7763" t="-21913" r="-27503" b="-13353"/>
            </a:stretch>
          </a:blipFill>
        </p:spPr>
      </p:sp>
      <p:grpSp>
        <p:nvGrpSpPr>
          <p:cNvPr id="3" name="Group 3"/>
          <p:cNvGrpSpPr/>
          <p:nvPr/>
        </p:nvGrpSpPr>
        <p:grpSpPr>
          <a:xfrm>
            <a:off x="-154586" y="-41340"/>
            <a:ext cx="13514159" cy="11071248"/>
            <a:chOff x="0" y="0"/>
            <a:chExt cx="3559285" cy="2915884"/>
          </a:xfrm>
        </p:grpSpPr>
        <p:sp>
          <p:nvSpPr>
            <p:cNvPr id="4" name="Freeform 4"/>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flipH="1">
            <a:off x="10875158" y="-1293393"/>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8">
              <a:alphaModFix amt="76000"/>
              <a:extLst>
                <a:ext uri="{96DAC541-7B7A-43D3-8B79-37D633B846F1}">
                  <asvg:svgBlip xmlns:asvg="http://schemas.microsoft.com/office/drawing/2016/SVG/main" r:embed="rId9"/>
                </a:ext>
              </a:extLst>
            </a:blip>
            <a:stretch>
              <a:fillRect/>
            </a:stretch>
          </a:blipFill>
        </p:spPr>
      </p:sp>
      <p:sp>
        <p:nvSpPr>
          <p:cNvPr id="9" name="AutoShape 9"/>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1" name="TextBox 11"/>
          <p:cNvSpPr txBox="1"/>
          <p:nvPr/>
        </p:nvSpPr>
        <p:spPr>
          <a:xfrm>
            <a:off x="840179" y="305721"/>
            <a:ext cx="18288000" cy="983090"/>
          </a:xfrm>
          <a:prstGeom prst="rect">
            <a:avLst/>
          </a:prstGeom>
        </p:spPr>
        <p:txBody>
          <a:bodyPr wrap="square" lIns="0" tIns="0" rIns="0" bIns="0" rtlCol="0" anchor="t">
            <a:spAutoFit/>
          </a:bodyPr>
          <a:lstStyle/>
          <a:p>
            <a:pPr algn="l">
              <a:lnSpc>
                <a:spcPts val="8400"/>
              </a:lnSpc>
            </a:pPr>
            <a:r>
              <a:rPr lang="en-US" sz="6000" b="1" dirty="0">
                <a:solidFill>
                  <a:srgbClr val="FFFFFF"/>
                </a:solidFill>
                <a:latin typeface="Arial" panose="020B0604020202020204" pitchFamily="34" charset="0"/>
                <a:ea typeface="Gordita Bold"/>
                <a:cs typeface="Arial" panose="020B0604020202020204" pitchFamily="34" charset="0"/>
                <a:sym typeface="Gordita Bold"/>
              </a:rPr>
              <a:t>Real Life Case: Fake Drug Seized in Lagos</a:t>
            </a:r>
          </a:p>
        </p:txBody>
      </p:sp>
      <p:sp>
        <p:nvSpPr>
          <p:cNvPr id="12" name="Freeform 12"/>
          <p:cNvSpPr/>
          <p:nvPr/>
        </p:nvSpPr>
        <p:spPr>
          <a:xfrm>
            <a:off x="5300737" y="-4344171"/>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4">
              <a:alphaModFix amt="5000"/>
              <a:extLst>
                <a:ext uri="{96DAC541-7B7A-43D3-8B79-37D633B846F1}">
                  <asvg:svgBlip xmlns:asvg="http://schemas.microsoft.com/office/drawing/2016/SVG/main" r:embed="rId5"/>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23" name="Picture 22">
            <a:extLst>
              <a:ext uri="{FF2B5EF4-FFF2-40B4-BE49-F238E27FC236}">
                <a16:creationId xmlns:a16="http://schemas.microsoft.com/office/drawing/2014/main" id="{AFD86D66-BE7D-47AC-AF07-0D4B7EA872A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40290" y="1741212"/>
            <a:ext cx="6729671" cy="3924530"/>
          </a:xfrm>
          <a:prstGeom prst="rect">
            <a:avLst/>
          </a:prstGeom>
        </p:spPr>
      </p:pic>
      <p:sp>
        <p:nvSpPr>
          <p:cNvPr id="24" name="TextBox 23">
            <a:extLst>
              <a:ext uri="{FF2B5EF4-FFF2-40B4-BE49-F238E27FC236}">
                <a16:creationId xmlns:a16="http://schemas.microsoft.com/office/drawing/2014/main" id="{2AA6B2F7-3021-41EF-ADFD-70F214E96EAC}"/>
              </a:ext>
            </a:extLst>
          </p:cNvPr>
          <p:cNvSpPr txBox="1"/>
          <p:nvPr/>
        </p:nvSpPr>
        <p:spPr>
          <a:xfrm>
            <a:off x="731303" y="5914652"/>
            <a:ext cx="6729671" cy="1754326"/>
          </a:xfrm>
          <a:prstGeom prst="rect">
            <a:avLst/>
          </a:prstGeom>
          <a:noFill/>
        </p:spPr>
        <p:txBody>
          <a:bodyPr wrap="square" rtlCol="0">
            <a:spAutoFit/>
          </a:bodyPr>
          <a:lstStyle/>
          <a:p>
            <a:r>
              <a:rPr lang="en-US" sz="3600" b="1" dirty="0">
                <a:solidFill>
                  <a:schemeClr val="bg1"/>
                </a:solidFill>
                <a:latin typeface="Arial" panose="020B0604020202020204" pitchFamily="34" charset="0"/>
                <a:cs typeface="Arial" panose="020B0604020202020204" pitchFamily="34" charset="0"/>
              </a:rPr>
              <a:t>NAFDAC Seizes ₦1.2bn Worth Of Fake Drugs In Lagos.</a:t>
            </a:r>
          </a:p>
        </p:txBody>
      </p:sp>
      <p:pic>
        <p:nvPicPr>
          <p:cNvPr id="26" name="Picture 25">
            <a:extLst>
              <a:ext uri="{FF2B5EF4-FFF2-40B4-BE49-F238E27FC236}">
                <a16:creationId xmlns:a16="http://schemas.microsoft.com/office/drawing/2014/main" id="{AF34671E-37E3-4C3B-9331-7C5F317B73DC}"/>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8001264" y="1741212"/>
            <a:ext cx="5816782" cy="3924530"/>
          </a:xfrm>
          <a:prstGeom prst="rect">
            <a:avLst/>
          </a:prstGeom>
        </p:spPr>
      </p:pic>
      <p:sp>
        <p:nvSpPr>
          <p:cNvPr id="27" name="TextBox 26">
            <a:extLst>
              <a:ext uri="{FF2B5EF4-FFF2-40B4-BE49-F238E27FC236}">
                <a16:creationId xmlns:a16="http://schemas.microsoft.com/office/drawing/2014/main" id="{5326D415-1F9E-41DC-BFCF-FCB27686062D}"/>
              </a:ext>
            </a:extLst>
          </p:cNvPr>
          <p:cNvSpPr txBox="1"/>
          <p:nvPr/>
        </p:nvSpPr>
        <p:spPr>
          <a:xfrm>
            <a:off x="7906969" y="6027804"/>
            <a:ext cx="6073436" cy="2308324"/>
          </a:xfrm>
          <a:prstGeom prst="rect">
            <a:avLst/>
          </a:prstGeom>
          <a:noFill/>
        </p:spPr>
        <p:txBody>
          <a:bodyPr wrap="square" rtlCol="0">
            <a:spAutoFit/>
          </a:bodyPr>
          <a:lstStyle/>
          <a:p>
            <a:r>
              <a:rPr lang="en-US" sz="3600" b="1" dirty="0">
                <a:solidFill>
                  <a:schemeClr val="bg1"/>
                </a:solidFill>
                <a:latin typeface="Arial" panose="020B0604020202020204" pitchFamily="34" charset="0"/>
                <a:cs typeface="Arial" panose="020B0604020202020204" pitchFamily="34" charset="0"/>
              </a:rPr>
              <a:t>contextual articles on counterfeit drugs in Nigeria and enforcement moves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93855" y="-13751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l="-5885" t="-35267" r="-29381"/>
            </a:stretch>
          </a:blipFill>
        </p:spPr>
      </p:sp>
      <p:sp>
        <p:nvSpPr>
          <p:cNvPr id="3" name="Freeform 3"/>
          <p:cNvSpPr/>
          <p:nvPr/>
        </p:nvSpPr>
        <p:spPr>
          <a:xfrm>
            <a:off x="10673559" y="-1876360"/>
            <a:ext cx="10537869" cy="13575354"/>
          </a:xfrm>
          <a:custGeom>
            <a:avLst/>
            <a:gdLst/>
            <a:ahLst/>
            <a:cxnLst/>
            <a:rect l="l" t="t" r="r" b="b"/>
            <a:pathLst>
              <a:path w="10537869" h="13575354">
                <a:moveTo>
                  <a:pt x="0" y="0"/>
                </a:moveTo>
                <a:lnTo>
                  <a:pt x="10537868" y="0"/>
                </a:lnTo>
                <a:lnTo>
                  <a:pt x="10537868" y="13575354"/>
                </a:lnTo>
                <a:lnTo>
                  <a:pt x="0" y="1357535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2687928" y="4107814"/>
            <a:ext cx="5785416" cy="5785416"/>
          </a:xfrm>
          <a:custGeom>
            <a:avLst/>
            <a:gdLst/>
            <a:ahLst/>
            <a:cxnLst/>
            <a:rect l="l" t="t" r="r" b="b"/>
            <a:pathLst>
              <a:path w="5785416" h="5785416">
                <a:moveTo>
                  <a:pt x="0" y="0"/>
                </a:moveTo>
                <a:lnTo>
                  <a:pt x="5785416" y="0"/>
                </a:lnTo>
                <a:lnTo>
                  <a:pt x="5785416" y="5785416"/>
                </a:lnTo>
                <a:lnTo>
                  <a:pt x="0" y="578541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12586718" y="1064302"/>
            <a:ext cx="5081705" cy="4300393"/>
          </a:xfrm>
          <a:custGeom>
            <a:avLst/>
            <a:gdLst/>
            <a:ahLst/>
            <a:cxnLst/>
            <a:rect l="l" t="t" r="r" b="b"/>
            <a:pathLst>
              <a:path w="5081705" h="4300393">
                <a:moveTo>
                  <a:pt x="0" y="0"/>
                </a:moveTo>
                <a:lnTo>
                  <a:pt x="5081705" y="0"/>
                </a:lnTo>
                <a:lnTo>
                  <a:pt x="5081705" y="4300392"/>
                </a:lnTo>
                <a:lnTo>
                  <a:pt x="0" y="4300392"/>
                </a:lnTo>
                <a:lnTo>
                  <a:pt x="0" y="0"/>
                </a:lnTo>
                <a:close/>
              </a:path>
            </a:pathLst>
          </a:custGeom>
          <a:blipFill>
            <a:blip r:embed="rId8">
              <a:alphaModFix amt="6000"/>
              <a:extLst>
                <a:ext uri="{96DAC541-7B7A-43D3-8B79-37D633B846F1}">
                  <asvg:svgBlip xmlns:asvg="http://schemas.microsoft.com/office/drawing/2016/SVG/main" r:embed="rId9"/>
                </a:ext>
              </a:extLst>
            </a:blip>
            <a:stretch>
              <a:fillRect/>
            </a:stretch>
          </a:blipFill>
        </p:spPr>
      </p:sp>
      <p:grpSp>
        <p:nvGrpSpPr>
          <p:cNvPr id="6" name="Group 6"/>
          <p:cNvGrpSpPr/>
          <p:nvPr/>
        </p:nvGrpSpPr>
        <p:grpSpPr>
          <a:xfrm>
            <a:off x="12327535" y="2111281"/>
            <a:ext cx="5600072" cy="560007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0"/>
              <a:stretch>
                <a:fillRect l="-25046" r="-25046"/>
              </a:stretch>
            </a:blipFill>
            <a:ln w="171450" cap="sq">
              <a:solidFill>
                <a:srgbClr val="FFFFFF"/>
              </a:solidFill>
              <a:prstDash val="solid"/>
              <a:miter/>
            </a:ln>
          </p:spPr>
        </p:sp>
      </p:grpSp>
      <p:sp>
        <p:nvSpPr>
          <p:cNvPr id="8" name="Freeform 8"/>
          <p:cNvSpPr/>
          <p:nvPr/>
        </p:nvSpPr>
        <p:spPr>
          <a:xfrm>
            <a:off x="17359006" y="91533"/>
            <a:ext cx="928994" cy="972769"/>
          </a:xfrm>
          <a:custGeom>
            <a:avLst/>
            <a:gdLst/>
            <a:ahLst/>
            <a:cxnLst/>
            <a:rect l="l" t="t" r="r" b="b"/>
            <a:pathLst>
              <a:path w="928994" h="972769">
                <a:moveTo>
                  <a:pt x="0" y="0"/>
                </a:moveTo>
                <a:lnTo>
                  <a:pt x="928994" y="0"/>
                </a:lnTo>
                <a:lnTo>
                  <a:pt x="928994" y="972769"/>
                </a:lnTo>
                <a:lnTo>
                  <a:pt x="0" y="972769"/>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9" name="TextBox 9"/>
          <p:cNvSpPr txBox="1"/>
          <p:nvPr/>
        </p:nvSpPr>
        <p:spPr>
          <a:xfrm>
            <a:off x="1028700" y="685892"/>
            <a:ext cx="9976806"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Project Objectives</a:t>
            </a:r>
          </a:p>
        </p:txBody>
      </p:sp>
      <p:grpSp>
        <p:nvGrpSpPr>
          <p:cNvPr id="10" name="Group 10"/>
          <p:cNvGrpSpPr/>
          <p:nvPr/>
        </p:nvGrpSpPr>
        <p:grpSpPr>
          <a:xfrm>
            <a:off x="16219577" y="7351983"/>
            <a:ext cx="1187739" cy="1187739"/>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665BE"/>
            </a:solidFill>
            <a:ln w="85725" cap="sq">
              <a:solidFill>
                <a:srgbClr val="FFFFFF"/>
              </a:solidFill>
              <a:prstDash val="solid"/>
              <a:miter/>
            </a:ln>
          </p:spPr>
        </p:sp>
        <p:sp>
          <p:nvSpPr>
            <p:cNvPr id="12" name="TextBox 1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3" name="TextBox 13"/>
          <p:cNvSpPr txBox="1"/>
          <p:nvPr/>
        </p:nvSpPr>
        <p:spPr>
          <a:xfrm>
            <a:off x="941936" y="1790792"/>
            <a:ext cx="11644782" cy="7664727"/>
          </a:xfrm>
          <a:prstGeom prst="rect">
            <a:avLst/>
          </a:prstGeom>
        </p:spPr>
        <p:txBody>
          <a:bodyPr wrap="square" lIns="0" tIns="0" rIns="0" bIns="0" rtlCol="0" anchor="t">
            <a:spAutoFit/>
          </a:bodyPr>
          <a:lstStyle/>
          <a:p>
            <a:pPr marL="302259" lvl="1" algn="just">
              <a:lnSpc>
                <a:spcPct val="150000"/>
              </a:lnSpc>
            </a:pPr>
            <a:r>
              <a:rPr lang="en-US" sz="4000" b="1" dirty="0">
                <a:solidFill>
                  <a:srgbClr val="1C1C3D"/>
                </a:solidFill>
                <a:latin typeface="Arial" panose="020B0604020202020204" pitchFamily="34" charset="0"/>
                <a:ea typeface="Poppins"/>
                <a:cs typeface="Arial" panose="020B0604020202020204" pitchFamily="34" charset="0"/>
                <a:sym typeface="Poppins"/>
              </a:rPr>
              <a:t>Primary Objective</a:t>
            </a:r>
          </a:p>
          <a:p>
            <a:pPr marL="759459" lvl="1" indent="-457200" algn="just">
              <a:lnSpc>
                <a:spcPct val="150000"/>
              </a:lnSpc>
              <a:buFont typeface="Arial" panose="020B0604020202020204" pitchFamily="34" charset="0"/>
              <a:buChar char="•"/>
            </a:pPr>
            <a:r>
              <a:rPr lang="en-US" sz="3200" dirty="0">
                <a:latin typeface="Arial" panose="020B0604020202020204" pitchFamily="34" charset="0"/>
                <a:cs typeface="Arial" panose="020B0604020202020204" pitchFamily="34" charset="0"/>
              </a:rPr>
              <a:t>Detect fake or substandard drugs in the supply chain using anomaly detection models.</a:t>
            </a:r>
          </a:p>
          <a:p>
            <a:pPr marL="759459" lvl="1" indent="-457200" algn="just">
              <a:lnSpc>
                <a:spcPct val="150000"/>
              </a:lnSpc>
              <a:buFont typeface="Arial" panose="020B0604020202020204" pitchFamily="34" charset="0"/>
              <a:buChar char="•"/>
            </a:pPr>
            <a:r>
              <a:rPr lang="en-US" sz="3200" dirty="0">
                <a:latin typeface="Arial" panose="020B0604020202020204" pitchFamily="34" charset="0"/>
                <a:cs typeface="Arial" panose="020B0604020202020204" pitchFamily="34" charset="0"/>
              </a:rPr>
              <a:t>Flag suspicious pharmacies, suppliers, or drug batches for further investigation.</a:t>
            </a:r>
            <a:endParaRPr lang="en-US" sz="3200" dirty="0">
              <a:solidFill>
                <a:srgbClr val="1C1C3D"/>
              </a:solidFill>
              <a:latin typeface="Arial" panose="020B0604020202020204" pitchFamily="34" charset="0"/>
              <a:ea typeface="Poppins"/>
              <a:cs typeface="Arial" panose="020B0604020202020204" pitchFamily="34" charset="0"/>
              <a:sym typeface="Poppins"/>
            </a:endParaRPr>
          </a:p>
          <a:p>
            <a:pPr marL="302259" lvl="1" algn="just">
              <a:lnSpc>
                <a:spcPct val="150000"/>
              </a:lnSpc>
            </a:pPr>
            <a:r>
              <a:rPr lang="en-US" sz="4000" b="1" dirty="0">
                <a:solidFill>
                  <a:srgbClr val="1C1C3D"/>
                </a:solidFill>
                <a:latin typeface="Arial" panose="020B0604020202020204" pitchFamily="34" charset="0"/>
                <a:ea typeface="Poppins"/>
                <a:cs typeface="Arial" panose="020B0604020202020204" pitchFamily="34" charset="0"/>
                <a:sym typeface="Poppins"/>
              </a:rPr>
              <a:t>Secondary Objective</a:t>
            </a:r>
          </a:p>
          <a:p>
            <a:pPr marL="759459" lvl="1" indent="-457200" algn="just">
              <a:lnSpc>
                <a:spcPct val="150000"/>
              </a:lnSpc>
              <a:buFont typeface="Arial" panose="020B0604020202020204" pitchFamily="34" charset="0"/>
              <a:buChar char="•"/>
            </a:pPr>
            <a:r>
              <a:rPr lang="en-US" sz="3200" dirty="0">
                <a:latin typeface="Arial" panose="020B0604020202020204" pitchFamily="34" charset="0"/>
                <a:cs typeface="Arial" panose="020B0604020202020204" pitchFamily="34" charset="0"/>
              </a:rPr>
              <a:t>Engineer risk-based features (pricing anomalies, expiry dates, sales channels, etc.) to improve detection accuracy.</a:t>
            </a:r>
            <a:endParaRPr lang="en-US" sz="3200" dirty="0">
              <a:solidFill>
                <a:srgbClr val="1C1C3D"/>
              </a:solidFill>
              <a:latin typeface="Arial" panose="020B0604020202020204" pitchFamily="34" charset="0"/>
              <a:cs typeface="Arial" panose="020B0604020202020204" pitchFamily="34" charset="0"/>
              <a:sym typeface="Poppins"/>
            </a:endParaRPr>
          </a:p>
          <a:p>
            <a:pPr marL="759459" lvl="1" indent="-457200" algn="just">
              <a:lnSpc>
                <a:spcPct val="150000"/>
              </a:lnSpc>
              <a:buFont typeface="Arial" panose="020B0604020202020204" pitchFamily="34" charset="0"/>
              <a:buChar char="•"/>
            </a:pPr>
            <a:r>
              <a:rPr lang="en-US" sz="3200" dirty="0">
                <a:latin typeface="Arial" panose="020B0604020202020204" pitchFamily="34" charset="0"/>
                <a:cs typeface="Arial" panose="020B0604020202020204" pitchFamily="34" charset="0"/>
              </a:rPr>
              <a:t>Provide a dashboard for stakeholders to visualize suspicious patterns and support decision-making.</a:t>
            </a:r>
            <a:endParaRPr lang="en-US" sz="3200" dirty="0">
              <a:solidFill>
                <a:srgbClr val="1C1C3D"/>
              </a:solidFill>
              <a:latin typeface="Arial" panose="020B0604020202020204" pitchFamily="34" charset="0"/>
              <a:ea typeface="Poppins"/>
              <a:cs typeface="Arial" panose="020B0604020202020204" pitchFamily="34" charset="0"/>
              <a:sym typeface="Poppi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3"/>
            <a:stretch>
              <a:fillRect l="-7763" t="-21913" r="-27503" b="-13353"/>
            </a:stretch>
          </a:blipFill>
        </p:spPr>
      </p:sp>
      <p:grpSp>
        <p:nvGrpSpPr>
          <p:cNvPr id="3" name="Group 3"/>
          <p:cNvGrpSpPr/>
          <p:nvPr/>
        </p:nvGrpSpPr>
        <p:grpSpPr>
          <a:xfrm>
            <a:off x="-193556" y="-41340"/>
            <a:ext cx="13514159" cy="11071248"/>
            <a:chOff x="0" y="0"/>
            <a:chExt cx="3559285" cy="2915884"/>
          </a:xfrm>
        </p:grpSpPr>
        <p:sp>
          <p:nvSpPr>
            <p:cNvPr id="4" name="Freeform 4"/>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flipH="1">
            <a:off x="11515495" y="-222166"/>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8176074" y="-4322360"/>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8">
              <a:alphaModFix amt="76000"/>
              <a:extLst>
                <a:ext uri="{96DAC541-7B7A-43D3-8B79-37D633B846F1}">
                  <asvg:svgBlip xmlns:asvg="http://schemas.microsoft.com/office/drawing/2016/SVG/main" r:embed="rId9"/>
                </a:ext>
              </a:extLst>
            </a:blip>
            <a:stretch>
              <a:fillRect/>
            </a:stretch>
          </a:blipFill>
        </p:spPr>
      </p:sp>
      <p:sp>
        <p:nvSpPr>
          <p:cNvPr id="9" name="AutoShape 9"/>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1" name="TextBox 11"/>
          <p:cNvSpPr txBox="1"/>
          <p:nvPr/>
        </p:nvSpPr>
        <p:spPr>
          <a:xfrm>
            <a:off x="526546" y="639649"/>
            <a:ext cx="14460069" cy="1077218"/>
          </a:xfrm>
          <a:prstGeom prst="rect">
            <a:avLst/>
          </a:prstGeom>
        </p:spPr>
        <p:txBody>
          <a:bodyPr wrap="square"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Price and Supplier Insights</a:t>
            </a:r>
          </a:p>
        </p:txBody>
      </p:sp>
      <p:sp>
        <p:nvSpPr>
          <p:cNvPr id="12" name="Freeform 12"/>
          <p:cNvSpPr/>
          <p:nvPr/>
        </p:nvSpPr>
        <p:spPr>
          <a:xfrm>
            <a:off x="5166460" y="-4210630"/>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4">
              <a:alphaModFix amt="5000"/>
              <a:extLst>
                <a:ext uri="{96DAC541-7B7A-43D3-8B79-37D633B846F1}">
                  <asvg:svgBlip xmlns:asvg="http://schemas.microsoft.com/office/drawing/2016/SVG/main" r:embed="rId5"/>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29" name="Picture 28">
            <a:extLst>
              <a:ext uri="{FF2B5EF4-FFF2-40B4-BE49-F238E27FC236}">
                <a16:creationId xmlns:a16="http://schemas.microsoft.com/office/drawing/2014/main" id="{9F398883-3508-4D99-A641-A8331466AA29}"/>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816903" y="2434313"/>
            <a:ext cx="6294479" cy="4373889"/>
          </a:xfrm>
          <a:prstGeom prst="rect">
            <a:avLst/>
          </a:prstGeom>
        </p:spPr>
      </p:pic>
      <p:sp>
        <p:nvSpPr>
          <p:cNvPr id="30" name="TextBox 29">
            <a:extLst>
              <a:ext uri="{FF2B5EF4-FFF2-40B4-BE49-F238E27FC236}">
                <a16:creationId xmlns:a16="http://schemas.microsoft.com/office/drawing/2014/main" id="{ABF58C32-74A5-49A1-84B0-B31FE1B578FE}"/>
              </a:ext>
            </a:extLst>
          </p:cNvPr>
          <p:cNvSpPr txBox="1"/>
          <p:nvPr/>
        </p:nvSpPr>
        <p:spPr>
          <a:xfrm>
            <a:off x="856136" y="7201171"/>
            <a:ext cx="6657880" cy="1384995"/>
          </a:xfrm>
          <a:prstGeom prst="rect">
            <a:avLst/>
          </a:prstGeom>
          <a:noFill/>
        </p:spPr>
        <p:txBody>
          <a:bodyPr wrap="square" rtlCol="0">
            <a:spAutoFit/>
          </a:bodyPr>
          <a:lstStyle/>
          <a:p>
            <a:r>
              <a:rPr lang="en-US" sz="2800" b="1" dirty="0">
                <a:solidFill>
                  <a:schemeClr val="bg1"/>
                </a:solidFill>
                <a:latin typeface="Arial" panose="020B0604020202020204" pitchFamily="34" charset="0"/>
                <a:cs typeface="Arial" panose="020B0604020202020204" pitchFamily="34" charset="0"/>
              </a:rPr>
              <a:t>Brands show similar median prices but wide variability with extreme outliers.</a:t>
            </a:r>
          </a:p>
        </p:txBody>
      </p:sp>
      <p:pic>
        <p:nvPicPr>
          <p:cNvPr id="32" name="Picture 31">
            <a:extLst>
              <a:ext uri="{FF2B5EF4-FFF2-40B4-BE49-F238E27FC236}">
                <a16:creationId xmlns:a16="http://schemas.microsoft.com/office/drawing/2014/main" id="{73B6EB1D-71D1-4F6E-B46F-18EC09C3BD09}"/>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682719" y="2077149"/>
            <a:ext cx="6568453" cy="6547117"/>
          </a:xfrm>
          <a:prstGeom prst="rect">
            <a:avLst/>
          </a:prstGeom>
        </p:spPr>
      </p:pic>
      <p:sp>
        <p:nvSpPr>
          <p:cNvPr id="33" name="TextBox 32">
            <a:extLst>
              <a:ext uri="{FF2B5EF4-FFF2-40B4-BE49-F238E27FC236}">
                <a16:creationId xmlns:a16="http://schemas.microsoft.com/office/drawing/2014/main" id="{64D4C416-55F0-4CC1-9DF6-342AC44EC32A}"/>
              </a:ext>
            </a:extLst>
          </p:cNvPr>
          <p:cNvSpPr txBox="1"/>
          <p:nvPr/>
        </p:nvSpPr>
        <p:spPr>
          <a:xfrm>
            <a:off x="8839200" y="8877300"/>
            <a:ext cx="7162800" cy="954107"/>
          </a:xfrm>
          <a:prstGeom prst="rect">
            <a:avLst/>
          </a:prstGeom>
          <a:noFill/>
        </p:spPr>
        <p:txBody>
          <a:bodyPr wrap="square" rtlCol="0">
            <a:spAutoFit/>
          </a:bodyPr>
          <a:lstStyle/>
          <a:p>
            <a:r>
              <a:rPr lang="en-US" sz="2800" b="1" dirty="0">
                <a:solidFill>
                  <a:schemeClr val="bg1"/>
                </a:solidFill>
                <a:latin typeface="Arial" panose="020B0604020202020204" pitchFamily="34" charset="0"/>
                <a:cs typeface="Arial" panose="020B0604020202020204" pitchFamily="34" charset="0"/>
              </a:rPr>
              <a:t>A few suppliers dominate transactions, led by Jones Inc</a:t>
            </a:r>
            <a:r>
              <a:rPr lang="en-US" dirty="0"/>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3"/>
            <a:stretch>
              <a:fillRect l="-7763" t="-21913" r="-27503" b="-13353"/>
            </a:stretch>
          </a:blipFill>
        </p:spPr>
      </p:sp>
      <p:grpSp>
        <p:nvGrpSpPr>
          <p:cNvPr id="3" name="Group 3"/>
          <p:cNvGrpSpPr/>
          <p:nvPr/>
        </p:nvGrpSpPr>
        <p:grpSpPr>
          <a:xfrm>
            <a:off x="-208530" y="-84510"/>
            <a:ext cx="13514159" cy="11071248"/>
            <a:chOff x="0" y="0"/>
            <a:chExt cx="3559285" cy="2915884"/>
          </a:xfrm>
        </p:grpSpPr>
        <p:sp>
          <p:nvSpPr>
            <p:cNvPr id="4" name="Freeform 4"/>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flipH="1">
            <a:off x="10875158" y="-1293393"/>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8">
              <a:alphaModFix amt="76000"/>
              <a:extLst>
                <a:ext uri="{96DAC541-7B7A-43D3-8B79-37D633B846F1}">
                  <asvg:svgBlip xmlns:asvg="http://schemas.microsoft.com/office/drawing/2016/SVG/main" r:embed="rId9"/>
                </a:ext>
              </a:extLst>
            </a:blip>
            <a:stretch>
              <a:fillRect/>
            </a:stretch>
          </a:blipFill>
        </p:spPr>
      </p:sp>
      <p:sp>
        <p:nvSpPr>
          <p:cNvPr id="9" name="AutoShape 9"/>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1" name="TextBox 11"/>
          <p:cNvSpPr txBox="1"/>
          <p:nvPr/>
        </p:nvSpPr>
        <p:spPr>
          <a:xfrm>
            <a:off x="3312437" y="423227"/>
            <a:ext cx="15055149" cy="965585"/>
          </a:xfrm>
          <a:prstGeom prst="rect">
            <a:avLst/>
          </a:prstGeom>
        </p:spPr>
        <p:txBody>
          <a:bodyPr wrap="square" lIns="0" tIns="0" rIns="0" bIns="0" rtlCol="0" anchor="t">
            <a:spAutoFit/>
          </a:bodyPr>
          <a:lstStyle/>
          <a:p>
            <a:pPr algn="l">
              <a:lnSpc>
                <a:spcPts val="8400"/>
              </a:lnSpc>
            </a:pPr>
            <a:r>
              <a:rPr lang="en-US" sz="5400" b="1" dirty="0">
                <a:solidFill>
                  <a:srgbClr val="FFFFFF"/>
                </a:solidFill>
                <a:latin typeface="Arial" panose="020B0604020202020204" pitchFamily="34" charset="0"/>
                <a:ea typeface="Gordita Bold"/>
                <a:cs typeface="Arial" panose="020B0604020202020204" pitchFamily="34" charset="0"/>
                <a:sym typeface="Gordita Bold"/>
              </a:rPr>
              <a:t>Location and Brand Insights</a:t>
            </a:r>
          </a:p>
        </p:txBody>
      </p:sp>
      <p:sp>
        <p:nvSpPr>
          <p:cNvPr id="12" name="Freeform 12"/>
          <p:cNvSpPr/>
          <p:nvPr/>
        </p:nvSpPr>
        <p:spPr>
          <a:xfrm>
            <a:off x="5300737" y="-4344171"/>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4">
              <a:alphaModFix amt="5000"/>
              <a:extLst>
                <a:ext uri="{96DAC541-7B7A-43D3-8B79-37D633B846F1}">
                  <asvg:svgBlip xmlns:asvg="http://schemas.microsoft.com/office/drawing/2016/SVG/main" r:embed="rId5"/>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23" name="Picture 22">
            <a:extLst>
              <a:ext uri="{FF2B5EF4-FFF2-40B4-BE49-F238E27FC236}">
                <a16:creationId xmlns:a16="http://schemas.microsoft.com/office/drawing/2014/main" id="{1E2C49C0-16D5-4CCE-A903-812F69D1894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198119" y="1707944"/>
            <a:ext cx="10775756" cy="5569155"/>
          </a:xfrm>
          <a:prstGeom prst="rect">
            <a:avLst/>
          </a:prstGeom>
        </p:spPr>
      </p:pic>
      <p:sp>
        <p:nvSpPr>
          <p:cNvPr id="24" name="TextBox 23">
            <a:extLst>
              <a:ext uri="{FF2B5EF4-FFF2-40B4-BE49-F238E27FC236}">
                <a16:creationId xmlns:a16="http://schemas.microsoft.com/office/drawing/2014/main" id="{38EC9CA6-DCD6-4D3C-9074-59986A34FF69}"/>
              </a:ext>
            </a:extLst>
          </p:cNvPr>
          <p:cNvSpPr txBox="1"/>
          <p:nvPr/>
        </p:nvSpPr>
        <p:spPr>
          <a:xfrm>
            <a:off x="3180865" y="7534573"/>
            <a:ext cx="9469242" cy="1569660"/>
          </a:xfrm>
          <a:prstGeom prst="rect">
            <a:avLst/>
          </a:prstGeom>
          <a:noFill/>
        </p:spPr>
        <p:txBody>
          <a:bodyPr wrap="square" rtlCol="0">
            <a:spAutoFit/>
          </a:bodyPr>
          <a:lstStyle/>
          <a:p>
            <a:pPr marL="285750" indent="-285750">
              <a:buFont typeface="Arial" panose="020B0604020202020204" pitchFamily="34" charset="0"/>
              <a:buChar char="•"/>
            </a:pPr>
            <a:r>
              <a:rPr lang="en-US" sz="3200" b="1" dirty="0">
                <a:solidFill>
                  <a:schemeClr val="bg1"/>
                </a:solidFill>
                <a:latin typeface="Arial" panose="020B0604020202020204" pitchFamily="34" charset="0"/>
                <a:cs typeface="Arial" panose="020B0604020202020204" pitchFamily="34" charset="0"/>
              </a:rPr>
              <a:t>Urban and rural sales are almost equal, fraud risk exists in both.</a:t>
            </a:r>
          </a:p>
          <a:p>
            <a:pPr marL="285750" indent="-285750">
              <a:buFont typeface="Arial" panose="020B0604020202020204" pitchFamily="34" charset="0"/>
              <a:buChar char="•"/>
            </a:pPr>
            <a:r>
              <a:rPr lang="en-US" sz="3200" b="1" dirty="0">
                <a:solidFill>
                  <a:schemeClr val="bg1"/>
                </a:solidFill>
                <a:latin typeface="Arial" panose="020B0604020202020204" pitchFamily="34" charset="0"/>
                <a:cs typeface="Arial" panose="020B0604020202020204" pitchFamily="34" charset="0"/>
              </a:rPr>
              <a:t>Unknown brand is rare, making it risk-prone.</a:t>
            </a:r>
          </a:p>
        </p:txBody>
      </p:sp>
    </p:spTree>
    <p:extLst>
      <p:ext uri="{BB962C8B-B14F-4D97-AF65-F5344CB8AC3E}">
        <p14:creationId xmlns:p14="http://schemas.microsoft.com/office/powerpoint/2010/main" val="4078169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3"/>
            <a:stretch>
              <a:fillRect l="-7763" t="-21913" r="-27503" b="-13353"/>
            </a:stretch>
          </a:blipFill>
        </p:spPr>
      </p:sp>
      <p:grpSp>
        <p:nvGrpSpPr>
          <p:cNvPr id="3" name="Group 3"/>
          <p:cNvGrpSpPr/>
          <p:nvPr/>
        </p:nvGrpSpPr>
        <p:grpSpPr>
          <a:xfrm>
            <a:off x="-208530" y="-166812"/>
            <a:ext cx="13514159" cy="11071248"/>
            <a:chOff x="0" y="0"/>
            <a:chExt cx="3559285" cy="2915884"/>
          </a:xfrm>
        </p:grpSpPr>
        <p:sp>
          <p:nvSpPr>
            <p:cNvPr id="4" name="Freeform 4"/>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flipH="1">
            <a:off x="10875158" y="-1293393"/>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8">
              <a:alphaModFix amt="76000"/>
              <a:extLst>
                <a:ext uri="{96DAC541-7B7A-43D3-8B79-37D633B846F1}">
                  <asvg:svgBlip xmlns:asvg="http://schemas.microsoft.com/office/drawing/2016/SVG/main" r:embed="rId9"/>
                </a:ext>
              </a:extLst>
            </a:blip>
            <a:stretch>
              <a:fillRect/>
            </a:stretch>
          </a:blipFill>
        </p:spPr>
      </p:sp>
      <p:sp>
        <p:nvSpPr>
          <p:cNvPr id="9" name="AutoShape 9"/>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1" name="TextBox 11"/>
          <p:cNvSpPr txBox="1"/>
          <p:nvPr/>
        </p:nvSpPr>
        <p:spPr>
          <a:xfrm>
            <a:off x="2395261" y="684840"/>
            <a:ext cx="11838138" cy="1077218"/>
          </a:xfrm>
          <a:prstGeom prst="rect">
            <a:avLst/>
          </a:prstGeom>
        </p:spPr>
        <p:txBody>
          <a:bodyPr wrap="square" lIns="0" tIns="0" rIns="0" bIns="0" rtlCol="0" anchor="t">
            <a:spAutoFit/>
          </a:bodyPr>
          <a:lstStyle/>
          <a:p>
            <a:pPr algn="l">
              <a:lnSpc>
                <a:spcPts val="8400"/>
              </a:lnSpc>
            </a:pPr>
            <a:r>
              <a:rPr lang="en-US" sz="8000" b="1" dirty="0">
                <a:solidFill>
                  <a:srgbClr val="FFFFFF"/>
                </a:solidFill>
                <a:latin typeface="Gordita Bold"/>
                <a:ea typeface="Gordita Bold"/>
                <a:cs typeface="Gordita Bold"/>
                <a:sym typeface="Gordita Bold"/>
              </a:rPr>
              <a:t>Risk Scores Patterns</a:t>
            </a:r>
          </a:p>
        </p:txBody>
      </p:sp>
      <p:sp>
        <p:nvSpPr>
          <p:cNvPr id="12" name="Freeform 12"/>
          <p:cNvSpPr/>
          <p:nvPr/>
        </p:nvSpPr>
        <p:spPr>
          <a:xfrm>
            <a:off x="5300737" y="-4344171"/>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4">
              <a:alphaModFix amt="5000"/>
              <a:extLst>
                <a:ext uri="{96DAC541-7B7A-43D3-8B79-37D633B846F1}">
                  <asvg:svgBlip xmlns:asvg="http://schemas.microsoft.com/office/drawing/2016/SVG/main" r:embed="rId5"/>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23" name="Picture 22">
            <a:extLst>
              <a:ext uri="{FF2B5EF4-FFF2-40B4-BE49-F238E27FC236}">
                <a16:creationId xmlns:a16="http://schemas.microsoft.com/office/drawing/2014/main" id="{E7E9B7AB-8147-428D-B7E4-3476644C3C45}"/>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892224" y="1970212"/>
            <a:ext cx="7784608" cy="5846076"/>
          </a:xfrm>
          <a:prstGeom prst="rect">
            <a:avLst/>
          </a:prstGeom>
        </p:spPr>
      </p:pic>
      <p:sp>
        <p:nvSpPr>
          <p:cNvPr id="24" name="TextBox 23">
            <a:extLst>
              <a:ext uri="{FF2B5EF4-FFF2-40B4-BE49-F238E27FC236}">
                <a16:creationId xmlns:a16="http://schemas.microsoft.com/office/drawing/2014/main" id="{91506D3C-0A82-4816-B859-1AB08B202002}"/>
              </a:ext>
            </a:extLst>
          </p:cNvPr>
          <p:cNvSpPr txBox="1"/>
          <p:nvPr/>
        </p:nvSpPr>
        <p:spPr>
          <a:xfrm>
            <a:off x="1247626" y="8079183"/>
            <a:ext cx="7227628" cy="1077218"/>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A few pharmacies consistently rank high on risk</a:t>
            </a:r>
          </a:p>
        </p:txBody>
      </p:sp>
      <p:pic>
        <p:nvPicPr>
          <p:cNvPr id="26" name="Picture 25">
            <a:extLst>
              <a:ext uri="{FF2B5EF4-FFF2-40B4-BE49-F238E27FC236}">
                <a16:creationId xmlns:a16="http://schemas.microsoft.com/office/drawing/2014/main" id="{97EB2380-5B18-47E6-8B91-215799975BBC}"/>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8940393" y="1970212"/>
            <a:ext cx="8144273" cy="5907036"/>
          </a:xfrm>
          <a:prstGeom prst="rect">
            <a:avLst/>
          </a:prstGeom>
        </p:spPr>
      </p:pic>
      <p:sp>
        <p:nvSpPr>
          <p:cNvPr id="27" name="TextBox 26">
            <a:extLst>
              <a:ext uri="{FF2B5EF4-FFF2-40B4-BE49-F238E27FC236}">
                <a16:creationId xmlns:a16="http://schemas.microsoft.com/office/drawing/2014/main" id="{15F6C81C-4A00-462A-98EE-4AED162B3966}"/>
              </a:ext>
            </a:extLst>
          </p:cNvPr>
          <p:cNvSpPr txBox="1"/>
          <p:nvPr/>
        </p:nvSpPr>
        <p:spPr>
          <a:xfrm>
            <a:off x="9852778" y="8369883"/>
            <a:ext cx="5827355" cy="1077218"/>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Certain suppliers show elevated average risk scores.</a:t>
            </a:r>
          </a:p>
        </p:txBody>
      </p:sp>
    </p:spTree>
    <p:extLst>
      <p:ext uri="{BB962C8B-B14F-4D97-AF65-F5344CB8AC3E}">
        <p14:creationId xmlns:p14="http://schemas.microsoft.com/office/powerpoint/2010/main" val="681564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3"/>
            <a:stretch>
              <a:fillRect l="-7763" t="-21913" r="-27503" b="-13353"/>
            </a:stretch>
          </a:blipFill>
        </p:spPr>
      </p:sp>
      <p:grpSp>
        <p:nvGrpSpPr>
          <p:cNvPr id="3" name="Group 3"/>
          <p:cNvGrpSpPr/>
          <p:nvPr/>
        </p:nvGrpSpPr>
        <p:grpSpPr>
          <a:xfrm>
            <a:off x="9675" y="-84510"/>
            <a:ext cx="13514159" cy="11071248"/>
            <a:chOff x="0" y="0"/>
            <a:chExt cx="3559285" cy="2915884"/>
          </a:xfrm>
        </p:grpSpPr>
        <p:sp>
          <p:nvSpPr>
            <p:cNvPr id="4" name="Freeform 4"/>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flipH="1">
            <a:off x="10875158" y="-1293393"/>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8">
              <a:alphaModFix amt="76000"/>
              <a:extLst>
                <a:ext uri="{96DAC541-7B7A-43D3-8B79-37D633B846F1}">
                  <asvg:svgBlip xmlns:asvg="http://schemas.microsoft.com/office/drawing/2016/SVG/main" r:embed="rId9"/>
                </a:ext>
              </a:extLst>
            </a:blip>
            <a:stretch>
              <a:fillRect/>
            </a:stretch>
          </a:blipFill>
        </p:spPr>
      </p:sp>
      <p:sp>
        <p:nvSpPr>
          <p:cNvPr id="9" name="AutoShape 9"/>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1" name="TextBox 11"/>
          <p:cNvSpPr txBox="1"/>
          <p:nvPr/>
        </p:nvSpPr>
        <p:spPr>
          <a:xfrm>
            <a:off x="2389579" y="228752"/>
            <a:ext cx="15240000" cy="948016"/>
          </a:xfrm>
          <a:prstGeom prst="rect">
            <a:avLst/>
          </a:prstGeom>
        </p:spPr>
        <p:txBody>
          <a:bodyPr wrap="square" lIns="0" tIns="0" rIns="0" bIns="0" rtlCol="0" anchor="t">
            <a:spAutoFit/>
          </a:bodyPr>
          <a:lstStyle/>
          <a:p>
            <a:pPr algn="l">
              <a:lnSpc>
                <a:spcPts val="8400"/>
              </a:lnSpc>
            </a:pPr>
            <a:r>
              <a:rPr lang="en-US" sz="4800" b="1" dirty="0">
                <a:solidFill>
                  <a:srgbClr val="FFFFFF"/>
                </a:solidFill>
                <a:latin typeface="Arial" panose="020B0604020202020204" pitchFamily="34" charset="0"/>
                <a:ea typeface="Gordita Bold"/>
                <a:cs typeface="Arial" panose="020B0604020202020204" pitchFamily="34" charset="0"/>
                <a:sym typeface="Gordita Bold"/>
              </a:rPr>
              <a:t>Anomaly Detection and Dashboard Highlights</a:t>
            </a:r>
          </a:p>
        </p:txBody>
      </p:sp>
      <p:sp>
        <p:nvSpPr>
          <p:cNvPr id="12" name="Freeform 12"/>
          <p:cNvSpPr/>
          <p:nvPr/>
        </p:nvSpPr>
        <p:spPr>
          <a:xfrm>
            <a:off x="6858365" y="-4242178"/>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4">
              <a:alphaModFix amt="5000"/>
              <a:extLst>
                <a:ext uri="{96DAC541-7B7A-43D3-8B79-37D633B846F1}">
                  <asvg:svgBlip xmlns:asvg="http://schemas.microsoft.com/office/drawing/2016/SVG/main" r:embed="rId5"/>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25" name="Picture 24">
            <a:extLst>
              <a:ext uri="{FF2B5EF4-FFF2-40B4-BE49-F238E27FC236}">
                <a16:creationId xmlns:a16="http://schemas.microsoft.com/office/drawing/2014/main" id="{E5663224-F7A1-4D58-8789-FA8A9CECACC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5136" y="1406438"/>
            <a:ext cx="5093231" cy="4036421"/>
          </a:xfrm>
          <a:prstGeom prst="rect">
            <a:avLst/>
          </a:prstGeom>
        </p:spPr>
      </p:pic>
      <p:pic>
        <p:nvPicPr>
          <p:cNvPr id="27" name="Picture 26">
            <a:extLst>
              <a:ext uri="{FF2B5EF4-FFF2-40B4-BE49-F238E27FC236}">
                <a16:creationId xmlns:a16="http://schemas.microsoft.com/office/drawing/2014/main" id="{30170956-B237-4EEF-80CC-9E04DD4F67C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315357" y="1405520"/>
            <a:ext cx="5364438" cy="4036421"/>
          </a:xfrm>
          <a:prstGeom prst="rect">
            <a:avLst/>
          </a:prstGeom>
        </p:spPr>
      </p:pic>
      <p:pic>
        <p:nvPicPr>
          <p:cNvPr id="29" name="Picture 28">
            <a:extLst>
              <a:ext uri="{FF2B5EF4-FFF2-40B4-BE49-F238E27FC236}">
                <a16:creationId xmlns:a16="http://schemas.microsoft.com/office/drawing/2014/main" id="{F1AB3439-EB90-4AC0-A3AD-553739C80B0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95135" y="5564211"/>
            <a:ext cx="7810499" cy="4286250"/>
          </a:xfrm>
          <a:prstGeom prst="rect">
            <a:avLst/>
          </a:prstGeom>
        </p:spPr>
      </p:pic>
      <p:pic>
        <p:nvPicPr>
          <p:cNvPr id="31" name="Picture 30">
            <a:extLst>
              <a:ext uri="{FF2B5EF4-FFF2-40B4-BE49-F238E27FC236}">
                <a16:creationId xmlns:a16="http://schemas.microsoft.com/office/drawing/2014/main" id="{D77EB801-661E-4C02-802D-1F51861D3ED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839199" y="5564211"/>
            <a:ext cx="7883793" cy="4286250"/>
          </a:xfrm>
          <a:prstGeom prst="rect">
            <a:avLst/>
          </a:prstGeom>
        </p:spPr>
      </p:pic>
      <p:pic>
        <p:nvPicPr>
          <p:cNvPr id="35" name="Picture 34">
            <a:extLst>
              <a:ext uri="{FF2B5EF4-FFF2-40B4-BE49-F238E27FC236}">
                <a16:creationId xmlns:a16="http://schemas.microsoft.com/office/drawing/2014/main" id="{B32A11FB-2FF2-41BA-B97F-B26E6DCEB191}"/>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1883618" y="1411861"/>
            <a:ext cx="4839375" cy="4030080"/>
          </a:xfrm>
          <a:prstGeom prst="rect">
            <a:avLst/>
          </a:prstGeom>
        </p:spPr>
      </p:pic>
    </p:spTree>
    <p:extLst>
      <p:ext uri="{BB962C8B-B14F-4D97-AF65-F5344CB8AC3E}">
        <p14:creationId xmlns:p14="http://schemas.microsoft.com/office/powerpoint/2010/main" val="1017422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l="-5885" t="-35267" r="-29381"/>
            </a:stretch>
          </a:blipFill>
        </p:spPr>
      </p:sp>
      <p:sp>
        <p:nvSpPr>
          <p:cNvPr id="3" name="Freeform 3"/>
          <p:cNvSpPr/>
          <p:nvPr/>
        </p:nvSpPr>
        <p:spPr>
          <a:xfrm flipH="1">
            <a:off x="-2895733" y="-1109507"/>
            <a:ext cx="12039733" cy="15510123"/>
          </a:xfrm>
          <a:custGeom>
            <a:avLst/>
            <a:gdLst/>
            <a:ahLst/>
            <a:cxnLst/>
            <a:rect l="l" t="t" r="r" b="b"/>
            <a:pathLst>
              <a:path w="12039733" h="15510123">
                <a:moveTo>
                  <a:pt x="12039733" y="0"/>
                </a:moveTo>
                <a:lnTo>
                  <a:pt x="0" y="0"/>
                </a:lnTo>
                <a:lnTo>
                  <a:pt x="0" y="15510123"/>
                </a:lnTo>
                <a:lnTo>
                  <a:pt x="12039733" y="15510123"/>
                </a:lnTo>
                <a:lnTo>
                  <a:pt x="12039733"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1154777" y="5095070"/>
            <a:ext cx="3675344" cy="4287295"/>
            <a:chOff x="0" y="0"/>
            <a:chExt cx="812800" cy="948133"/>
          </a:xfrm>
        </p:grpSpPr>
        <p:sp>
          <p:nvSpPr>
            <p:cNvPr id="5" name="Freeform 5"/>
            <p:cNvSpPr/>
            <p:nvPr/>
          </p:nvSpPr>
          <p:spPr>
            <a:xfrm>
              <a:off x="0" y="0"/>
              <a:ext cx="812800" cy="948133"/>
            </a:xfrm>
            <a:custGeom>
              <a:avLst/>
              <a:gdLst/>
              <a:ahLst/>
              <a:cxnLst/>
              <a:rect l="l" t="t" r="r" b="b"/>
              <a:pathLst>
                <a:path w="812800" h="948133">
                  <a:moveTo>
                    <a:pt x="406400" y="0"/>
                  </a:moveTo>
                  <a:cubicBezTo>
                    <a:pt x="181951" y="0"/>
                    <a:pt x="0" y="212247"/>
                    <a:pt x="0" y="474066"/>
                  </a:cubicBezTo>
                  <a:cubicBezTo>
                    <a:pt x="0" y="735886"/>
                    <a:pt x="181951" y="948133"/>
                    <a:pt x="406400" y="948133"/>
                  </a:cubicBezTo>
                  <a:cubicBezTo>
                    <a:pt x="630849" y="948133"/>
                    <a:pt x="812800" y="735886"/>
                    <a:pt x="812800" y="474066"/>
                  </a:cubicBezTo>
                  <a:cubicBezTo>
                    <a:pt x="812800" y="212247"/>
                    <a:pt x="630849" y="0"/>
                    <a:pt x="406400" y="0"/>
                  </a:cubicBezTo>
                  <a:close/>
                </a:path>
              </a:pathLst>
            </a:custGeom>
            <a:blipFill>
              <a:blip r:embed="rId6"/>
              <a:stretch>
                <a:fillRect l="-37542" r="-37542"/>
              </a:stretch>
            </a:blipFill>
            <a:ln w="171450" cap="sq">
              <a:solidFill>
                <a:srgbClr val="FFFFFF"/>
              </a:solidFill>
              <a:prstDash val="solid"/>
              <a:miter/>
            </a:ln>
          </p:spPr>
        </p:sp>
      </p:grpSp>
      <p:sp>
        <p:nvSpPr>
          <p:cNvPr id="6" name="TextBox 6"/>
          <p:cNvSpPr txBox="1"/>
          <p:nvPr/>
        </p:nvSpPr>
        <p:spPr>
          <a:xfrm>
            <a:off x="5617230" y="510204"/>
            <a:ext cx="9404770"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Recommendation</a:t>
            </a:r>
          </a:p>
        </p:txBody>
      </p:sp>
      <p:sp>
        <p:nvSpPr>
          <p:cNvPr id="7" name="TextBox 7"/>
          <p:cNvSpPr txBox="1"/>
          <p:nvPr/>
        </p:nvSpPr>
        <p:spPr>
          <a:xfrm>
            <a:off x="10748875" y="6645555"/>
            <a:ext cx="2321615" cy="1590675"/>
          </a:xfrm>
          <a:prstGeom prst="rect">
            <a:avLst/>
          </a:prstGeom>
        </p:spPr>
        <p:txBody>
          <a:bodyPr lIns="0" tIns="0" rIns="0" bIns="0" rtlCol="0" anchor="t">
            <a:spAutoFit/>
          </a:bodyPr>
          <a:lstStyle/>
          <a:p>
            <a:pPr algn="ctr">
              <a:lnSpc>
                <a:spcPts val="2100"/>
              </a:lnSpc>
              <a:spcBef>
                <a:spcPct val="0"/>
              </a:spcBef>
            </a:pPr>
            <a:r>
              <a:rPr lang="en-US" sz="1500">
                <a:solidFill>
                  <a:srgbClr val="FFFFFF"/>
                </a:solidFill>
                <a:latin typeface="Gordita"/>
                <a:ea typeface="Gordita"/>
                <a:cs typeface="Gordita"/>
                <a:sym typeface="Gordita"/>
              </a:rPr>
              <a:t>Lorem ipsum dolor sit amet, consectetur adipiscing elit, sed do eiusmod tempor incididunt ut labore et dolore magna aliqua. </a:t>
            </a:r>
          </a:p>
        </p:txBody>
      </p:sp>
      <p:sp>
        <p:nvSpPr>
          <p:cNvPr id="8" name="TextBox 8"/>
          <p:cNvSpPr txBox="1"/>
          <p:nvPr/>
        </p:nvSpPr>
        <p:spPr>
          <a:xfrm>
            <a:off x="14417512" y="6634328"/>
            <a:ext cx="2306145" cy="1590675"/>
          </a:xfrm>
          <a:prstGeom prst="rect">
            <a:avLst/>
          </a:prstGeom>
        </p:spPr>
        <p:txBody>
          <a:bodyPr lIns="0" tIns="0" rIns="0" bIns="0" rtlCol="0" anchor="t">
            <a:spAutoFit/>
          </a:bodyPr>
          <a:lstStyle/>
          <a:p>
            <a:pPr algn="ctr">
              <a:lnSpc>
                <a:spcPts val="2100"/>
              </a:lnSpc>
              <a:spcBef>
                <a:spcPct val="0"/>
              </a:spcBef>
            </a:pPr>
            <a:r>
              <a:rPr lang="en-US" sz="1500">
                <a:solidFill>
                  <a:srgbClr val="FFFFFF"/>
                </a:solidFill>
                <a:latin typeface="Gordita"/>
                <a:ea typeface="Gordita"/>
                <a:cs typeface="Gordita"/>
                <a:sym typeface="Gordita"/>
              </a:rPr>
              <a:t>Lorem ipsum dolor sit amet, consectetur adipiscing elit, sed do eiusmod tempor incididunt ut labore et dolore magna aliqua.</a:t>
            </a:r>
          </a:p>
        </p:txBody>
      </p:sp>
      <p:grpSp>
        <p:nvGrpSpPr>
          <p:cNvPr id="9" name="Group 9"/>
          <p:cNvGrpSpPr/>
          <p:nvPr/>
        </p:nvGrpSpPr>
        <p:grpSpPr>
          <a:xfrm>
            <a:off x="1066788" y="5095070"/>
            <a:ext cx="175978" cy="175978"/>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2" name="TextBox 12"/>
          <p:cNvSpPr txBox="1"/>
          <p:nvPr/>
        </p:nvSpPr>
        <p:spPr>
          <a:xfrm>
            <a:off x="2509981" y="2012670"/>
            <a:ext cx="14793742" cy="6437340"/>
          </a:xfrm>
          <a:prstGeom prst="rect">
            <a:avLst/>
          </a:prstGeom>
        </p:spPr>
        <p:txBody>
          <a:bodyPr wrap="square" lIns="0" tIns="0" rIns="0" bIns="0" rtlCol="0" anchor="t">
            <a:spAutoFit/>
          </a:bodyPr>
          <a:lstStyle/>
          <a:p>
            <a:pPr marL="302259" lvl="1" algn="just">
              <a:lnSpc>
                <a:spcPts val="3331"/>
              </a:lnSpc>
            </a:pPr>
            <a:r>
              <a:rPr lang="en-US" sz="3600" b="1" dirty="0">
                <a:solidFill>
                  <a:srgbClr val="100F0D"/>
                </a:solidFill>
                <a:latin typeface="Arial" panose="020B0604020202020204" pitchFamily="34" charset="0"/>
                <a:ea typeface="Poppins"/>
                <a:cs typeface="Arial" panose="020B0604020202020204" pitchFamily="34" charset="0"/>
                <a:sym typeface="Poppins"/>
              </a:rPr>
              <a:t>Short-term recommendations</a:t>
            </a:r>
          </a:p>
          <a:p>
            <a:pPr marL="873759" lvl="1" indent="-5715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Strengthen monitoring of high-risk pharmacies and suppliers flagged by anomalies</a:t>
            </a:r>
          </a:p>
          <a:p>
            <a:pPr marL="873759" lvl="1" indent="-5715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Enforce strict checks on near-expiry and unusually discounted drugs before sale.</a:t>
            </a:r>
          </a:p>
          <a:p>
            <a:pPr marL="873759" lvl="1" indent="-5715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Create awareness campaigns for customers on identifying suspicious brands</a:t>
            </a:r>
            <a:r>
              <a:rPr lang="en-US" sz="3200" dirty="0">
                <a:latin typeface="Arial" panose="020B0604020202020204" pitchFamily="34" charset="0"/>
                <a:cs typeface="Arial" panose="020B0604020202020204" pitchFamily="34" charset="0"/>
              </a:rPr>
              <a:t>.</a:t>
            </a:r>
            <a:endParaRPr lang="en-US" sz="3600" dirty="0">
              <a:solidFill>
                <a:srgbClr val="100F0D"/>
              </a:solidFill>
              <a:latin typeface="Arial" panose="020B0604020202020204" pitchFamily="34" charset="0"/>
              <a:ea typeface="Poppins"/>
              <a:cs typeface="Arial" panose="020B0604020202020204" pitchFamily="34" charset="0"/>
              <a:sym typeface="Poppins"/>
            </a:endParaRPr>
          </a:p>
          <a:p>
            <a:pPr marL="302259" lvl="1" algn="just">
              <a:lnSpc>
                <a:spcPct val="150000"/>
              </a:lnSpc>
            </a:pPr>
            <a:r>
              <a:rPr lang="en-US" sz="3600" b="1" dirty="0">
                <a:solidFill>
                  <a:srgbClr val="100F0D"/>
                </a:solidFill>
                <a:latin typeface="Arial" panose="020B0604020202020204" pitchFamily="34" charset="0"/>
                <a:ea typeface="Poppins"/>
                <a:cs typeface="Arial" panose="020B0604020202020204" pitchFamily="34" charset="0"/>
                <a:sym typeface="Poppins"/>
              </a:rPr>
              <a:t>Long-term recommendations</a:t>
            </a:r>
          </a:p>
          <a:p>
            <a:pPr marL="759459" lvl="1" indent="-4572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Implement a centralized digital drug-tracking system</a:t>
            </a:r>
            <a:endParaRPr lang="en-US" sz="2800" dirty="0">
              <a:solidFill>
                <a:srgbClr val="100F0D"/>
              </a:solidFill>
              <a:latin typeface="Arial" panose="020B0604020202020204" pitchFamily="34" charset="0"/>
              <a:cs typeface="Arial" panose="020B0604020202020204" pitchFamily="34" charset="0"/>
              <a:sym typeface="Poppins"/>
            </a:endParaRPr>
          </a:p>
          <a:p>
            <a:pPr marL="759459" lvl="1" indent="-4572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Strengthen supplier verification and licensing policies.</a:t>
            </a:r>
            <a:endParaRPr lang="en-US" sz="2800" dirty="0">
              <a:solidFill>
                <a:srgbClr val="100F0D"/>
              </a:solidFill>
              <a:latin typeface="Arial" panose="020B0604020202020204" pitchFamily="34" charset="0"/>
              <a:cs typeface="Arial" panose="020B0604020202020204" pitchFamily="34" charset="0"/>
              <a:sym typeface="Poppins"/>
            </a:endParaRPr>
          </a:p>
          <a:p>
            <a:pPr marL="759459" lvl="1" indent="-4572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Integrate AI-powered anomaly detection systems into national drug distribution monitoring.</a:t>
            </a:r>
            <a:endParaRPr lang="en-US" sz="2800" dirty="0">
              <a:solidFill>
                <a:srgbClr val="100F0D"/>
              </a:solidFill>
              <a:latin typeface="Arial" panose="020B0604020202020204" pitchFamily="34" charset="0"/>
              <a:cs typeface="Arial" panose="020B0604020202020204" pitchFamily="34" charset="0"/>
              <a:sym typeface="Poppins"/>
            </a:endParaRPr>
          </a:p>
          <a:p>
            <a:pPr marL="759459" lvl="1" indent="-457200" algn="just">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Collaborate with regulators to build real-time reporting dashboards for oversight.</a:t>
            </a:r>
            <a:endParaRPr lang="en-US" sz="2800" dirty="0">
              <a:solidFill>
                <a:srgbClr val="100F0D"/>
              </a:solidFill>
              <a:latin typeface="Arial" panose="020B0604020202020204" pitchFamily="34" charset="0"/>
              <a:ea typeface="Poppins"/>
              <a:cs typeface="Arial" panose="020B0604020202020204" pitchFamily="34" charset="0"/>
              <a:sym typeface="Poppi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2311</TotalTime>
  <Words>1918</Words>
  <Application>Microsoft Office PowerPoint</Application>
  <PresentationFormat>Custom</PresentationFormat>
  <Paragraphs>130</Paragraphs>
  <Slides>13</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vt:lpstr>
      <vt:lpstr>Gordita</vt:lpstr>
      <vt:lpstr>Gordita Bold</vt:lpstr>
      <vt:lpstr>Arial</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Healthcare</dc:title>
  <dc:creator>patrick benjamin</dc:creator>
  <cp:lastModifiedBy>patrick benjamin</cp:lastModifiedBy>
  <cp:revision>28</cp:revision>
  <dcterms:created xsi:type="dcterms:W3CDTF">2006-08-16T00:00:00Z</dcterms:created>
  <dcterms:modified xsi:type="dcterms:W3CDTF">2025-09-14T19:18:07Z</dcterms:modified>
  <dc:identifier>DAGhtgr15k4</dc:identifier>
</cp:coreProperties>
</file>

<file path=docProps/thumbnail.jpeg>
</file>